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9"/>
  </p:notesMasterIdLst>
  <p:handoutMasterIdLst>
    <p:handoutMasterId r:id="rId30"/>
  </p:handoutMasterIdLst>
  <p:sldIdLst>
    <p:sldId id="258" r:id="rId3"/>
    <p:sldId id="259" r:id="rId4"/>
    <p:sldId id="260" r:id="rId5"/>
    <p:sldId id="261" r:id="rId6"/>
    <p:sldId id="262" r:id="rId7"/>
    <p:sldId id="263" r:id="rId8"/>
    <p:sldId id="264" r:id="rId9"/>
    <p:sldId id="265" r:id="rId10"/>
    <p:sldId id="266" r:id="rId11"/>
    <p:sldId id="268" r:id="rId12"/>
    <p:sldId id="269" r:id="rId13"/>
    <p:sldId id="296" r:id="rId14"/>
    <p:sldId id="286" r:id="rId15"/>
    <p:sldId id="287" r:id="rId16"/>
    <p:sldId id="288" r:id="rId17"/>
    <p:sldId id="289" r:id="rId18"/>
    <p:sldId id="290" r:id="rId19"/>
    <p:sldId id="291" r:id="rId20"/>
    <p:sldId id="292" r:id="rId21"/>
    <p:sldId id="293" r:id="rId22"/>
    <p:sldId id="294" r:id="rId23"/>
    <p:sldId id="295" r:id="rId24"/>
    <p:sldId id="282" r:id="rId25"/>
    <p:sldId id="283" r:id="rId26"/>
    <p:sldId id="284" r:id="rId27"/>
    <p:sldId id="285" r:id="rId28"/>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1pPr>
    <a:lvl2pPr marL="4572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2pPr>
    <a:lvl3pPr marL="9144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3pPr>
    <a:lvl4pPr marL="13716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4pPr>
    <a:lvl5pPr marL="18288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5pPr>
    <a:lvl6pPr marL="22860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6pPr>
    <a:lvl7pPr marL="27432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7pPr>
    <a:lvl8pPr marL="32004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8pPr>
    <a:lvl9pPr marL="36576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5B26"/>
    <a:srgbClr val="0073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0753" autoAdjust="0"/>
    <p:restoredTop sz="86465" autoAdjust="0"/>
  </p:normalViewPr>
  <p:slideViewPr>
    <p:cSldViewPr>
      <p:cViewPr>
        <p:scale>
          <a:sx n="106" d="100"/>
          <a:sy n="106" d="100"/>
        </p:scale>
        <p:origin x="936" y="456"/>
      </p:cViewPr>
      <p:guideLst>
        <p:guide orient="horz" pos="1620"/>
        <p:guide pos="2880"/>
      </p:guideLst>
    </p:cSldViewPr>
  </p:slideViewPr>
  <p:outlineViewPr>
    <p:cViewPr>
      <p:scale>
        <a:sx n="30" d="100"/>
        <a:sy n="30" d="100"/>
      </p:scale>
      <p:origin x="0" y="-16"/>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7" d="100"/>
          <a:sy n="67" d="100"/>
        </p:scale>
        <p:origin x="-3120" y="-8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handoutMaster" Target="handoutMasters/handout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fontAlgn="auto">
              <a:spcBef>
                <a:spcPts val="0"/>
              </a:spcBef>
              <a:spcAft>
                <a:spcPts val="0"/>
              </a:spcAft>
              <a:defRPr sz="1300" b="1" dirty="0" smtClean="0">
                <a:latin typeface="Arial" pitchFamily="34" charset="0"/>
                <a:ea typeface="+mn-ea"/>
                <a:cs typeface="Arial" pitchFamily="34" charset="0"/>
              </a:defRPr>
            </a:lvl1pPr>
          </a:lstStyle>
          <a:p>
            <a:pPr>
              <a:defRPr/>
            </a:pPr>
            <a:r>
              <a:rPr lang="en-US" dirty="0" smtClean="0"/>
              <a:t>Live! 360 Orlando 2017</a:t>
            </a:r>
            <a:endParaRPr lang="en-US" dirty="0"/>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Tree>
    <p:extLst>
      <p:ext uri="{BB962C8B-B14F-4D97-AF65-F5344CB8AC3E}">
        <p14:creationId xmlns:p14="http://schemas.microsoft.com/office/powerpoint/2010/main" val="3738948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74D1145D-0C6A-427A-BFFB-BA49C7DEF5D3}" type="datetimeFigureOut">
              <a:rPr lang="en-US"/>
              <a:pPr>
                <a:defRPr/>
              </a:pPr>
              <a:t>10/19/17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7BE5AA1C-3A4A-4E86-88DD-FDD0A0056FE6}" type="slidenum">
              <a:rPr lang="en-US"/>
              <a:pPr>
                <a:defRPr/>
              </a:pPr>
              <a:t>‹#›</a:t>
            </a:fld>
            <a:endParaRPr lang="en-US"/>
          </a:p>
        </p:txBody>
      </p:sp>
    </p:spTree>
    <p:extLst>
      <p:ext uri="{BB962C8B-B14F-4D97-AF65-F5344CB8AC3E}">
        <p14:creationId xmlns:p14="http://schemas.microsoft.com/office/powerpoint/2010/main" val="38314282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ＭＳ Ｐゴシック" pitchFamily="-72" charset="-128"/>
        <a:cs typeface="ＭＳ Ｐゴシック" pitchFamily="-72" charset="-128"/>
      </a:defRPr>
    </a:lvl1pPr>
    <a:lvl2pPr marL="457200" algn="l" rtl="0" fontAlgn="base">
      <a:spcBef>
        <a:spcPct val="30000"/>
      </a:spcBef>
      <a:spcAft>
        <a:spcPct val="0"/>
      </a:spcAft>
      <a:defRPr sz="1200" kern="1200">
        <a:solidFill>
          <a:schemeClr val="tx1"/>
        </a:solidFill>
        <a:latin typeface="+mn-lt"/>
        <a:ea typeface="ＭＳ Ｐゴシック" pitchFamily="-72" charset="-128"/>
        <a:cs typeface="+mn-cs"/>
      </a:defRPr>
    </a:lvl2pPr>
    <a:lvl3pPr marL="914400" algn="l" rtl="0" fontAlgn="base">
      <a:spcBef>
        <a:spcPct val="30000"/>
      </a:spcBef>
      <a:spcAft>
        <a:spcPct val="0"/>
      </a:spcAft>
      <a:defRPr sz="1200" kern="1200">
        <a:solidFill>
          <a:schemeClr val="tx1"/>
        </a:solidFill>
        <a:latin typeface="+mn-lt"/>
        <a:ea typeface="ＭＳ Ｐゴシック" pitchFamily="-72" charset="-128"/>
        <a:cs typeface="+mn-cs"/>
      </a:defRPr>
    </a:lvl3pPr>
    <a:lvl4pPr marL="1371600" algn="l" rtl="0" fontAlgn="base">
      <a:spcBef>
        <a:spcPct val="30000"/>
      </a:spcBef>
      <a:spcAft>
        <a:spcPct val="0"/>
      </a:spcAft>
      <a:defRPr sz="1200" kern="1200">
        <a:solidFill>
          <a:schemeClr val="tx1"/>
        </a:solidFill>
        <a:latin typeface="+mn-lt"/>
        <a:ea typeface="ＭＳ Ｐゴシック" pitchFamily="-72" charset="-128"/>
        <a:cs typeface="+mn-cs"/>
      </a:defRPr>
    </a:lvl4pPr>
    <a:lvl5pPr marL="1828800" algn="l" rtl="0" fontAlgn="base">
      <a:spcBef>
        <a:spcPct val="30000"/>
      </a:spcBef>
      <a:spcAft>
        <a:spcPct val="0"/>
      </a:spcAft>
      <a:defRPr sz="1200" kern="1200">
        <a:solidFill>
          <a:schemeClr val="tx1"/>
        </a:solidFill>
        <a:latin typeface="+mn-lt"/>
        <a:ea typeface="ＭＳ Ｐゴシック" pitchFamily="-7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s://developer.google.com/billion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s://developer.google.com/billion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6988B0C-D0FA-4593-BF38-A7BA3E9A5D69}" type="slidenum">
              <a:rPr lang="en-US">
                <a:ea typeface="ＭＳ Ｐゴシック" pitchFamily="-72" charset="-128"/>
                <a:cs typeface="ＭＳ Ｐゴシック" pitchFamily="-72" charset="-128"/>
              </a:rPr>
              <a:pPr fontAlgn="base">
                <a:spcBef>
                  <a:spcPct val="0"/>
                </a:spcBef>
                <a:spcAft>
                  <a:spcPct val="0"/>
                </a:spcAft>
              </a:pPr>
              <a:t>1</a:t>
            </a:fld>
            <a:endParaRPr lang="en-US">
              <a:ea typeface="ＭＳ Ｐゴシック" pitchFamily="-72" charset="-128"/>
              <a:cs typeface="ＭＳ Ｐゴシック" pitchFamily="-72"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Growth in smart homes, wearables, and connected cars offer new ways for insurers to embed insurance in customers lives </a:t>
            </a:r>
          </a:p>
          <a:p>
            <a:pPr marL="742950" lvl="1" indent="-285750">
              <a:buClr>
                <a:schemeClr val="tx2"/>
              </a:buClr>
              <a:buFont typeface="Arial" panose="020B0604020202020204" pitchFamily="34" charset="0"/>
              <a:buChar char="•"/>
            </a:pPr>
            <a:r>
              <a:rPr lang="en-US" dirty="0" smtClean="0"/>
              <a:t>11.6 billion mobile connected devices by 2020</a:t>
            </a:r>
          </a:p>
          <a:p>
            <a:pPr marL="742950" lvl="1" indent="-285750">
              <a:buClr>
                <a:schemeClr val="tx2"/>
              </a:buClr>
              <a:buFont typeface="Arial" panose="020B0604020202020204" pitchFamily="34" charset="0"/>
              <a:buChar char="•"/>
            </a:pPr>
            <a:r>
              <a:rPr lang="en-US" dirty="0" smtClean="0"/>
              <a:t>50 million smart home devices by 2021</a:t>
            </a:r>
          </a:p>
          <a:p>
            <a:pPr marL="742950" lvl="1" indent="-285750">
              <a:buClr>
                <a:schemeClr val="tx2"/>
              </a:buClr>
              <a:buFont typeface="Arial" panose="020B0604020202020204" pitchFamily="34" charset="0"/>
              <a:buChar char="•"/>
            </a:pPr>
            <a:r>
              <a:rPr lang="en-US" dirty="0" smtClean="0"/>
              <a:t>$156 billion connected car services market by 2022</a:t>
            </a:r>
          </a:p>
          <a:p>
            <a:endParaRPr lang="en-US" dirty="0" smtClean="0"/>
          </a:p>
          <a:p>
            <a:r>
              <a:rPr lang="en-US" dirty="0" smtClean="0"/>
              <a:t>Consumers: willingness to experiment, straddle the physical and digital worlds and share information</a:t>
            </a:r>
          </a:p>
          <a:p>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Independent</a:t>
            </a:r>
            <a:r>
              <a:rPr lang="en-US" baseline="0" dirty="0" smtClean="0"/>
              <a:t> agents: </a:t>
            </a:r>
            <a:r>
              <a:rPr lang="en-US" dirty="0" smtClean="0"/>
              <a:t>developing their own digital solutions, with online propositions</a:t>
            </a:r>
            <a:br>
              <a:rPr lang="en-US" dirty="0" smtClean="0"/>
            </a:br>
            <a:r>
              <a:rPr lang="en-US" dirty="0" smtClean="0"/>
              <a:t>that look increasingly like those of direct carriers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t>17</a:t>
            </a:fld>
            <a:endParaRPr lang="en-US"/>
          </a:p>
        </p:txBody>
      </p:sp>
    </p:spTree>
    <p:extLst>
      <p:ext uri="{BB962C8B-B14F-4D97-AF65-F5344CB8AC3E}">
        <p14:creationId xmlns:p14="http://schemas.microsoft.com/office/powerpoint/2010/main" val="2060160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582479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349526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56410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816109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2</a:t>
            </a:fld>
            <a:endParaRPr lang="en-US"/>
          </a:p>
        </p:txBody>
      </p:sp>
    </p:spTree>
    <p:extLst>
      <p:ext uri="{BB962C8B-B14F-4D97-AF65-F5344CB8AC3E}">
        <p14:creationId xmlns:p14="http://schemas.microsoft.com/office/powerpoint/2010/main" val="2103996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it fully open source</a:t>
            </a:r>
            <a:endParaRPr lang="en-US" dirty="0"/>
          </a:p>
        </p:txBody>
      </p:sp>
      <p:sp>
        <p:nvSpPr>
          <p:cNvPr id="4" name="Slide Number Placeholder 3"/>
          <p:cNvSpPr>
            <a:spLocks noGrp="1"/>
          </p:cNvSpPr>
          <p:nvPr>
            <p:ph type="sldNum" sz="quarter" idx="10"/>
          </p:nvPr>
        </p:nvSpPr>
        <p:spPr/>
        <p:txBody>
          <a:bodyPr/>
          <a:lstStyle/>
          <a:p>
            <a:pPr>
              <a:defRPr/>
            </a:pPr>
            <a:fld id="{7BE5AA1C-3A4A-4E86-88DD-FDD0A0056FE6}" type="slidenum">
              <a:rPr lang="en-US" smtClean="0"/>
              <a:pPr>
                <a:defRPr/>
              </a:pPr>
              <a:t>5</a:t>
            </a:fld>
            <a:endParaRPr lang="en-US"/>
          </a:p>
        </p:txBody>
      </p:sp>
    </p:spTree>
    <p:extLst>
      <p:ext uri="{BB962C8B-B14F-4D97-AF65-F5344CB8AC3E}">
        <p14:creationId xmlns:p14="http://schemas.microsoft.com/office/powerpoint/2010/main" val="180044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Android 2.3.3 and later (4.4 provides the best developer experience)</a:t>
            </a:r>
          </a:p>
          <a:p>
            <a:r>
              <a:rPr lang="en-US" dirty="0" smtClean="0">
                <a:effectLst/>
              </a:rPr>
              <a:t>iOS 6, 7, and 8</a:t>
            </a:r>
          </a:p>
          <a:p>
            <a:r>
              <a:rPr lang="en-US" dirty="0" smtClean="0">
                <a:effectLst/>
              </a:rPr>
              <a:t>Windows 8 and 8.1</a:t>
            </a:r>
          </a:p>
          <a:p>
            <a:r>
              <a:rPr lang="en-US" dirty="0" smtClean="0">
                <a:effectLst/>
              </a:rPr>
              <a:t>Windows Phone 8 and 8.</a:t>
            </a:r>
          </a:p>
          <a:p>
            <a:r>
              <a:rPr lang="en-US" dirty="0" smtClean="0">
                <a:effectLst/>
              </a:rPr>
              <a:t>Windows Universal</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8</a:t>
            </a:fld>
            <a:endParaRPr lang="en-US"/>
          </a:p>
        </p:txBody>
      </p:sp>
    </p:spTree>
    <p:extLst>
      <p:ext uri="{BB962C8B-B14F-4D97-AF65-F5344CB8AC3E}">
        <p14:creationId xmlns:p14="http://schemas.microsoft.com/office/powerpoint/2010/main" val="764739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stuff is installed for you.</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9</a:t>
            </a:fld>
            <a:endParaRPr lang="en-US"/>
          </a:p>
        </p:txBody>
      </p:sp>
    </p:spTree>
    <p:extLst>
      <p:ext uri="{BB962C8B-B14F-4D97-AF65-F5344CB8AC3E}">
        <p14:creationId xmlns:p14="http://schemas.microsoft.com/office/powerpoint/2010/main" val="268301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“Fluid Experiences”</a:t>
            </a: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Picture-in-Picture</a:t>
            </a:r>
          </a:p>
          <a:p>
            <a:r>
              <a:rPr lang="en-US" sz="1200" b="0" i="0" kern="1200" dirty="0" smtClean="0">
                <a:solidFill>
                  <a:schemeClr val="tx1"/>
                </a:solidFill>
                <a:effectLst/>
                <a:latin typeface="+mn-lt"/>
                <a:ea typeface="+mn-ea"/>
                <a:cs typeface="+mn-cs"/>
              </a:rPr>
              <a:t>A familiar phrase and tool in many televisions, within the YouTube app on Android and, yes, in iOS. Google is adding a Picture-in-Picture mode to Android O. With a YouTube video playing, just tap the Home button and the video will pop into a small window that can remain on screen as you navigate other apps on your device. You can slide the video around for best placement, then simply slide it off the screen to terminate. Available now in the Android O Beta.</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Notification Dots</a:t>
            </a:r>
          </a:p>
          <a:p>
            <a:r>
              <a:rPr lang="en-US" sz="1200" b="0" i="0" kern="1200" dirty="0" smtClean="0">
                <a:solidFill>
                  <a:schemeClr val="tx1"/>
                </a:solidFill>
                <a:effectLst/>
                <a:latin typeface="+mn-lt"/>
                <a:ea typeface="+mn-ea"/>
                <a:cs typeface="+mn-cs"/>
              </a:rPr>
              <a:t>Many custom Launcher users already know the power of a notification icon on top of an app icon on your </a:t>
            </a:r>
            <a:r>
              <a:rPr lang="en-US" sz="1200" b="0" i="0" kern="1200" dirty="0" err="1" smtClean="0">
                <a:solidFill>
                  <a:schemeClr val="tx1"/>
                </a:solidFill>
                <a:effectLst/>
                <a:latin typeface="+mn-lt"/>
                <a:ea typeface="+mn-ea"/>
                <a:cs typeface="+mn-cs"/>
              </a:rPr>
              <a:t>Homescreen</a:t>
            </a:r>
            <a:r>
              <a:rPr lang="en-US" sz="1200" b="0" i="0" kern="1200" dirty="0" smtClean="0">
                <a:solidFill>
                  <a:schemeClr val="tx1"/>
                </a:solidFill>
                <a:effectLst/>
                <a:latin typeface="+mn-lt"/>
                <a:ea typeface="+mn-ea"/>
                <a:cs typeface="+mn-cs"/>
              </a:rPr>
              <a:t>. We even used Tasker to build our own once, but now Google is building it into Android. Android O users will see a small dot that appears over top of their app icons with active notifications. This is where the magic starts, now that your app has an icon, new tools are available – Long-press the app icon with Notification Dot to get a short list of immediate </a:t>
            </a:r>
            <a:r>
              <a:rPr lang="en-US" sz="1200" b="0" i="0" kern="1200" dirty="0" err="1" smtClean="0">
                <a:solidFill>
                  <a:schemeClr val="tx1"/>
                </a:solidFill>
                <a:effectLst/>
                <a:latin typeface="+mn-lt"/>
                <a:ea typeface="+mn-ea"/>
                <a:cs typeface="+mn-cs"/>
              </a:rPr>
              <a:t>shortlink</a:t>
            </a:r>
            <a:r>
              <a:rPr lang="en-US" sz="1200" b="0" i="0" kern="1200" dirty="0" smtClean="0">
                <a:solidFill>
                  <a:schemeClr val="tx1"/>
                </a:solidFill>
                <a:effectLst/>
                <a:latin typeface="+mn-lt"/>
                <a:ea typeface="+mn-ea"/>
                <a:cs typeface="+mn-cs"/>
              </a:rPr>
              <a:t> actions you can perform. This includes viewing the notification itself right there in a tiny pop-up window.</a:t>
            </a:r>
          </a:p>
          <a:p>
            <a:r>
              <a:rPr lang="en-US" dirty="0" smtClean="0"/>
              <a:t/>
            </a:r>
            <a:br>
              <a:rPr lang="en-US" dirty="0" smtClean="0"/>
            </a:br>
            <a:r>
              <a:rPr lang="en-US" sz="1200" b="1" i="0" kern="1200" dirty="0" smtClean="0">
                <a:solidFill>
                  <a:schemeClr val="tx1"/>
                </a:solidFill>
                <a:effectLst/>
                <a:latin typeface="+mn-lt"/>
                <a:ea typeface="+mn-ea"/>
                <a:cs typeface="+mn-cs"/>
              </a:rPr>
              <a:t>Auto-Fill</a:t>
            </a:r>
          </a:p>
          <a:p>
            <a:r>
              <a:rPr lang="en-US" sz="1200" b="0" i="0" kern="1200" dirty="0" smtClean="0">
                <a:solidFill>
                  <a:schemeClr val="tx1"/>
                </a:solidFill>
                <a:effectLst/>
                <a:latin typeface="+mn-lt"/>
                <a:ea typeface="+mn-ea"/>
                <a:cs typeface="+mn-cs"/>
              </a:rPr>
              <a:t>For your most used apps on your device, Android O will help quickly log into services. The Auto-Fill feature needs to be coded in by the app </a:t>
            </a:r>
            <a:r>
              <a:rPr lang="en-US" sz="1200" b="0" i="0" kern="1200" dirty="0" err="1" smtClean="0">
                <a:solidFill>
                  <a:schemeClr val="tx1"/>
                </a:solidFill>
                <a:effectLst/>
                <a:latin typeface="+mn-lt"/>
                <a:ea typeface="+mn-ea"/>
                <a:cs typeface="+mn-cs"/>
              </a:rPr>
              <a:t>devs</a:t>
            </a:r>
            <a:r>
              <a:rPr lang="en-US" sz="1200" b="0" i="0" kern="1200" dirty="0" smtClean="0">
                <a:solidFill>
                  <a:schemeClr val="tx1"/>
                </a:solidFill>
                <a:effectLst/>
                <a:latin typeface="+mn-lt"/>
                <a:ea typeface="+mn-ea"/>
                <a:cs typeface="+mn-cs"/>
              </a:rPr>
              <a:t>, but once installed, Android O will remember your usernames, and in some cases your password, to quickly and easily jump into apps on your device.</a:t>
            </a:r>
          </a:p>
          <a:p>
            <a:endParaRPr lang="en-US" dirty="0" smtClean="0"/>
          </a:p>
          <a:p>
            <a:r>
              <a:rPr lang="en-US" sz="1200" b="1" i="0" kern="1200" dirty="0" smtClean="0">
                <a:solidFill>
                  <a:schemeClr val="tx1"/>
                </a:solidFill>
                <a:effectLst/>
                <a:latin typeface="+mn-lt"/>
                <a:ea typeface="+mn-ea"/>
                <a:cs typeface="+mn-cs"/>
              </a:rPr>
              <a:t>Smart Text Selection</a:t>
            </a:r>
          </a:p>
          <a:p>
            <a:r>
              <a:rPr lang="en-US" sz="1200" b="0" i="0" kern="1200" dirty="0" smtClean="0">
                <a:solidFill>
                  <a:schemeClr val="tx1"/>
                </a:solidFill>
                <a:effectLst/>
                <a:latin typeface="+mn-lt"/>
                <a:ea typeface="+mn-ea"/>
                <a:cs typeface="+mn-cs"/>
              </a:rPr>
              <a:t>We’ve all seen the basic text highlighting features, the copy/paste dialogue in Android, but now there’s more. With Android O, highlighting text includes further features, using Google AI to intelligently act on the words. For instance, if you highlight a phone number, you can just tap to dial. If you highlight an address, a single tap will start navigation. Best of all, highlighting is more intelligent itself, selecting phrases or full addresses, for example, instead of just single words.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402283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571935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smtClean="0">
                <a:solidFill>
                  <a:schemeClr val="tx1"/>
                </a:solidFill>
                <a:effectLst/>
                <a:latin typeface="+mn-lt"/>
                <a:ea typeface="+mn-ea"/>
                <a:cs typeface="+mn-cs"/>
              </a:rPr>
              <a:t>In the future, all version of Android are going to ship with an Android Go variant. As Android becomes more powerful, Android Go seems like a smart move to make it run on crazy cheap phones and slow networks.</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smtClean="0">
                <a:solidFill>
                  <a:schemeClr val="tx1"/>
                </a:solidFill>
                <a:effectLst/>
                <a:latin typeface="+mn-lt"/>
                <a:ea typeface="+mn-ea"/>
                <a:cs typeface="+mn-cs"/>
              </a:rPr>
              <a:t>Partners such as Facebook and Microsoft with Skype have already shipped versions of their apps that are optimized for Go devices. Other apps that are optimized for Android Go will be featured in a new section on the Play Store that are specially indicated to be “optimized for your device.” </a:t>
            </a:r>
            <a:r>
              <a:rPr lang="en-US" sz="1200" b="0" i="0" kern="1200" dirty="0" err="1" smtClean="0">
                <a:solidFill>
                  <a:schemeClr val="tx1"/>
                </a:solidFill>
                <a:effectLst/>
                <a:latin typeface="+mn-lt"/>
                <a:ea typeface="+mn-ea"/>
                <a:cs typeface="+mn-cs"/>
              </a:rPr>
              <a:t>Developersof</a:t>
            </a:r>
            <a:r>
              <a:rPr lang="en-US" sz="1200" b="0" i="0" kern="1200" dirty="0" smtClean="0">
                <a:solidFill>
                  <a:schemeClr val="tx1"/>
                </a:solidFill>
                <a:effectLst/>
                <a:latin typeface="+mn-lt"/>
                <a:ea typeface="+mn-ea"/>
                <a:cs typeface="+mn-cs"/>
              </a:rPr>
              <a:t> any application can learn to optimize their device for Android Go by visiting this new page dedicated to </a:t>
            </a:r>
            <a:r>
              <a:rPr lang="en-US" sz="1200" b="0" i="0" u="none" strike="noStrike" kern="1200" dirty="0" smtClean="0">
                <a:solidFill>
                  <a:schemeClr val="tx1"/>
                </a:solidFill>
                <a:effectLst/>
                <a:latin typeface="+mn-lt"/>
                <a:ea typeface="+mn-ea"/>
                <a:cs typeface="+mn-cs"/>
                <a:hlinkClick r:id="rId3"/>
              </a:rPr>
              <a:t>getting your app in the hands of billions</a:t>
            </a:r>
            <a:r>
              <a:rPr lang="en-US" sz="1200" b="0" i="0" kern="1200" dirty="0" smtClean="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564521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smtClean="0">
                <a:solidFill>
                  <a:schemeClr val="tx1"/>
                </a:solidFill>
                <a:effectLst/>
                <a:latin typeface="+mn-lt"/>
                <a:ea typeface="+mn-ea"/>
                <a:cs typeface="+mn-cs"/>
              </a:rPr>
              <a:t>In the future, all version of Android are going to ship with an Android Go variant. As Android becomes more powerful, Android Go seems like a smart move to make it run on crazy cheap phones and slow networks.</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smtClean="0">
                <a:solidFill>
                  <a:schemeClr val="tx1"/>
                </a:solidFill>
                <a:effectLst/>
                <a:latin typeface="+mn-lt"/>
                <a:ea typeface="+mn-ea"/>
                <a:cs typeface="+mn-cs"/>
              </a:rPr>
              <a:t>Partners such as Facebook and Microsoft with Skype have already shipped versions of their apps that are optimized for Go devices. Other apps that are optimized for Android Go will be featured in a new section on the Play Store that are specially indicated to be “optimized for your device.” </a:t>
            </a:r>
            <a:r>
              <a:rPr lang="en-US" sz="1200" b="0" i="0" kern="1200" dirty="0" err="1" smtClean="0">
                <a:solidFill>
                  <a:schemeClr val="tx1"/>
                </a:solidFill>
                <a:effectLst/>
                <a:latin typeface="+mn-lt"/>
                <a:ea typeface="+mn-ea"/>
                <a:cs typeface="+mn-cs"/>
              </a:rPr>
              <a:t>Developersof</a:t>
            </a:r>
            <a:r>
              <a:rPr lang="en-US" sz="1200" b="0" i="0" kern="1200" dirty="0" smtClean="0">
                <a:solidFill>
                  <a:schemeClr val="tx1"/>
                </a:solidFill>
                <a:effectLst/>
                <a:latin typeface="+mn-lt"/>
                <a:ea typeface="+mn-ea"/>
                <a:cs typeface="+mn-cs"/>
              </a:rPr>
              <a:t> any application can learn to optimize their device for Android Go by visiting this new page dedicated to </a:t>
            </a:r>
            <a:r>
              <a:rPr lang="en-US" sz="1200" b="0" i="0" u="none" strike="noStrike" kern="1200" dirty="0" smtClean="0">
                <a:solidFill>
                  <a:schemeClr val="tx1"/>
                </a:solidFill>
                <a:effectLst/>
                <a:latin typeface="+mn-lt"/>
                <a:ea typeface="+mn-ea"/>
                <a:cs typeface="+mn-cs"/>
                <a:hlinkClick r:id="rId3"/>
              </a:rPr>
              <a:t>getting your app in the hands of billions</a:t>
            </a:r>
            <a:r>
              <a:rPr lang="en-US" sz="1200" b="0" i="0" kern="1200" dirty="0" smtClean="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E8BADB7-1FBB-B74E-B90C-DA1567BD042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581971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a:pPr>
                <a:defRPr/>
              </a:pPr>
              <a:t>10/19/17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a:pPr>
                <a:defRPr/>
              </a:pPr>
              <a:t>10/19/17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a:pPr>
                <a:defRPr/>
              </a:pPr>
              <a:t>10/19/17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smtClean="0"/>
              <a:pPr>
                <a:defRPr/>
              </a:pPr>
              <a:t>10/19/17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10/19/17</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smtClean="0"/>
              <a:pPr>
                <a:defRPr/>
              </a:pPr>
              <a:t>10/19/17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smtClean="0"/>
              <a:pPr>
                <a:defRPr/>
              </a:pPr>
              <a:t>10/19/17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smtClean="0"/>
              <a:pPr>
                <a:defRPr/>
              </a:pPr>
              <a:t>10/19/17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smtClean="0"/>
              <a:pPr>
                <a:defRPr/>
              </a:pPr>
              <a:t>10/19/17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smtClean="0"/>
              <a:pPr>
                <a:defRPr/>
              </a:pPr>
              <a:t>10/19/17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smtClean="0"/>
              <a:pPr>
                <a:defRPr/>
              </a:pPr>
              <a:t>10/19/17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a:pPr>
                <a:defRPr/>
              </a:pPr>
              <a:t>10/19/17</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smtClean="0"/>
              <a:pPr>
                <a:defRPr/>
              </a:pPr>
              <a:t>10/19/17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smtClean="0"/>
              <a:pPr>
                <a:defRPr/>
              </a:pPr>
              <a:t>10/19/17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smtClean="0"/>
              <a:pPr>
                <a:defRPr/>
              </a:pPr>
              <a:t>10/19/17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116" y="683419"/>
            <a:ext cx="8572500" cy="36081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289875" y="190893"/>
            <a:ext cx="8568965" cy="405464"/>
          </a:xfrm>
        </p:spPr>
        <p:txBody>
          <a:bodyPr/>
          <a:lstStyle/>
          <a:p>
            <a:r>
              <a:rPr lang="en-US"/>
              <a:t>Click to edit Master title style</a:t>
            </a:r>
            <a:endParaRPr lang="en-US" dirty="0"/>
          </a:p>
        </p:txBody>
      </p:sp>
      <p:sp>
        <p:nvSpPr>
          <p:cNvPr id="5" name="Rectangle 4"/>
          <p:cNvSpPr/>
          <p:nvPr userDrawn="1"/>
        </p:nvSpPr>
        <p:spPr>
          <a:xfrm>
            <a:off x="8583284" y="4761970"/>
            <a:ext cx="298480" cy="230832"/>
          </a:xfrm>
          <a:prstGeom prst="rect">
            <a:avLst/>
          </a:prstGeom>
        </p:spPr>
        <p:txBody>
          <a:bodyPr wrap="none">
            <a:spAutoFit/>
          </a:bodyPr>
          <a:lstStyle/>
          <a:p>
            <a:fld id="{28E39B6D-4B99-497D-9F61-EDE8F8EC9C63}" type="slidenum">
              <a:rPr lang="en-US" sz="900" b="1" baseline="0" smtClean="0">
                <a:solidFill>
                  <a:schemeClr val="bg1"/>
                </a:solidFill>
                <a:latin typeface="Franklin Gothic Medium Cond" charset="0"/>
                <a:ea typeface="Franklin Gothic Medium Cond" charset="0"/>
                <a:cs typeface="Franklin Gothic Medium Cond" charset="0"/>
              </a:rPr>
              <a:pPr/>
              <a:t>‹#›</a:t>
            </a:fld>
            <a:endParaRPr lang="en-US" sz="900" dirty="0">
              <a:solidFill>
                <a:schemeClr val="bg1"/>
              </a:solidFill>
              <a:latin typeface="Franklin Gothic Medium Cond" charset="0"/>
              <a:ea typeface="Franklin Gothic Medium Cond" charset="0"/>
              <a:cs typeface="Franklin Gothic Medium Cond" charset="0"/>
            </a:endParaRPr>
          </a:p>
        </p:txBody>
      </p:sp>
    </p:spTree>
    <p:extLst>
      <p:ext uri="{BB962C8B-B14F-4D97-AF65-F5344CB8AC3E}">
        <p14:creationId xmlns:p14="http://schemas.microsoft.com/office/powerpoint/2010/main" val="1755674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a:pPr>
                <a:defRPr/>
              </a:pPr>
              <a:t>10/19/17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a:pPr>
                <a:defRPr/>
              </a:pPr>
              <a:t>10/19/17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a:pPr>
                <a:defRPr/>
              </a:pPr>
              <a:t>10/19/17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a:pPr>
                <a:defRPr/>
              </a:pPr>
              <a:t>10/19/17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a:pPr>
                <a:defRPr/>
              </a:pPr>
              <a:t>10/19/17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a:pPr>
                <a:defRPr/>
              </a:pPr>
              <a:t>10/19/17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a:pPr>
                <a:defRPr/>
              </a:pPr>
              <a:t>10/19/17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jp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a:pPr>
                <a:defRPr/>
              </a:pPr>
              <a:t>10/19/17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Lst>
  <p:timing>
    <p:tnLst>
      <p:par>
        <p:cTn id="1" dur="indefinite" restart="never" nodeType="tmRoot"/>
      </p:par>
    </p:tnLst>
  </p:timing>
  <p:txStyles>
    <p:titleStyle>
      <a:lvl1pPr algn="l" rtl="0" fontAlgn="base">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fontAlgn="base">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fontAlgn="base">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fontAlgn="base">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fontAlgn="base">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fontAlgn="base">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smtClean="0"/>
              <a:pPr>
                <a:defRPr/>
              </a:pPr>
              <a:t>10/19/17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id="1" dur="indefinite" restart="never" nodeType="tmRoot"/>
      </p:par>
    </p:tnLst>
  </p:timing>
  <p:txStyles>
    <p:titleStyle>
      <a:lvl1pPr algn="l" rtl="0" eaLnBrk="1" fontAlgn="base" hangingPunct="1">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eaLnBrk="1" fontAlgn="base" hangingPunct="1">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eaLnBrk="1" fontAlgn="base" hangingPunct="1">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21.png"/><Relationship Id="rId1" Type="http://schemas.openxmlformats.org/officeDocument/2006/relationships/slideLayout" Target="../slideLayouts/slideLayout13.xml"/><Relationship Id="rId2"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2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2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26.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27.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2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2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tiff"/><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3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34.tiff"/><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7.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9.tiff"/><Relationship Id="rId6"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tiff"/></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png"/><Relationship Id="rId5" Type="http://schemas.openxmlformats.org/officeDocument/2006/relationships/image" Target="../media/image14.jp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eg"/><Relationship Id="rId5" Type="http://schemas.openxmlformats.org/officeDocument/2006/relationships/image" Target="../media/image17.jpg"/><Relationship Id="rId6" Type="http://schemas.openxmlformats.org/officeDocument/2006/relationships/image" Target="../media/image6.tiff"/><Relationship Id="rId7"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650874" y="1635646"/>
            <a:ext cx="7313613" cy="1028700"/>
          </a:xfrm>
          <a:prstGeom prst="rect">
            <a:avLst/>
          </a:prstGeom>
          <a:noFill/>
          <a:ln>
            <a:noFill/>
          </a:ln>
          <a:effectLst/>
          <a:extLst/>
        </p:spPr>
        <p:txBody>
          <a:bodyPr lIns="90379" tIns="44448" rIns="90379" bIns="44448" anchor="b">
            <a:prstTxWarp prst="textNoShape">
              <a:avLst/>
            </a:prstTxWarp>
          </a:bodyPr>
          <a:lstStyle/>
          <a:p>
            <a:pPr algn="ctr" defTabSz="896938" eaLnBrk="0" hangingPunct="0"/>
            <a:r>
              <a:rPr lang="en-US" sz="4000" b="1" dirty="0">
                <a:solidFill>
                  <a:schemeClr val="bg1"/>
                </a:solidFill>
                <a:latin typeface="Arial Bold" pitchFamily="-72" charset="0"/>
              </a:rPr>
              <a:t>Building Modern Mobile Apps </a:t>
            </a:r>
            <a:r>
              <a:rPr lang="mr-IN" sz="4000" b="1" dirty="0" smtClean="0">
                <a:solidFill>
                  <a:schemeClr val="bg1"/>
                </a:solidFill>
                <a:latin typeface="Arial Bold" pitchFamily="-72" charset="0"/>
              </a:rPr>
              <a:t>–</a:t>
            </a:r>
            <a:r>
              <a:rPr lang="en-US" sz="4000" b="1" dirty="0" smtClean="0">
                <a:solidFill>
                  <a:schemeClr val="bg1"/>
                </a:solidFill>
                <a:latin typeface="Arial Bold" pitchFamily="-72" charset="0"/>
              </a:rPr>
              <a:t> React Native</a:t>
            </a:r>
            <a:endParaRPr lang="en-US" sz="4000" b="1" dirty="0">
              <a:solidFill>
                <a:schemeClr val="bg1"/>
              </a:solidFill>
              <a:latin typeface="Arial Bold" pitchFamily="-72" charset="0"/>
            </a:endParaRPr>
          </a:p>
        </p:txBody>
      </p:sp>
      <p:sp>
        <p:nvSpPr>
          <p:cNvPr id="6" name="Rectangle 5"/>
          <p:cNvSpPr>
            <a:spLocks noChangeArrowheads="1"/>
          </p:cNvSpPr>
          <p:nvPr/>
        </p:nvSpPr>
        <p:spPr bwMode="auto">
          <a:xfrm>
            <a:off x="4644008" y="3003798"/>
            <a:ext cx="3987800" cy="1002506"/>
          </a:xfrm>
          <a:prstGeom prst="rect">
            <a:avLst/>
          </a:prstGeom>
          <a:noFill/>
          <a:ln>
            <a:noFill/>
          </a:ln>
          <a:effectLst/>
          <a:extLst/>
        </p:spPr>
        <p:txBody>
          <a:bodyPr lIns="85923" tIns="42962" rIns="85923" bIns="42962">
            <a:prstTxWarp prst="textNoShape">
              <a:avLst/>
            </a:prstTxWarp>
          </a:bodyPr>
          <a:lstStyle/>
          <a:p>
            <a:pPr algn="r"/>
            <a:r>
              <a:rPr lang="en-US" sz="2800" b="1" dirty="0" smtClean="0">
                <a:solidFill>
                  <a:schemeClr val="accent2">
                    <a:lumMod val="60000"/>
                    <a:lumOff val="40000"/>
                  </a:schemeClr>
                </a:solidFill>
              </a:rPr>
              <a:t>Kevin E Ford</a:t>
            </a:r>
            <a:endParaRPr lang="en-US" sz="2800" b="1" dirty="0">
              <a:solidFill>
                <a:schemeClr val="accent2">
                  <a:lumMod val="60000"/>
                  <a:lumOff val="40000"/>
                </a:schemeClr>
              </a:solidFill>
            </a:endParaRPr>
          </a:p>
          <a:p>
            <a:pPr algn="r"/>
            <a:r>
              <a:rPr lang="en-US" sz="2400" b="1" dirty="0" smtClean="0">
                <a:solidFill>
                  <a:schemeClr val="accent2">
                    <a:lumMod val="60000"/>
                    <a:lumOff val="40000"/>
                  </a:schemeClr>
                </a:solidFill>
              </a:rPr>
              <a:t>Mobile Practice Lead, </a:t>
            </a:r>
            <a:endParaRPr lang="en-US" sz="2400" b="1" dirty="0">
              <a:solidFill>
                <a:schemeClr val="accent2">
                  <a:lumMod val="60000"/>
                  <a:lumOff val="40000"/>
                </a:schemeClr>
              </a:solidFill>
            </a:endParaRPr>
          </a:p>
          <a:p>
            <a:pPr algn="r"/>
            <a:r>
              <a:rPr lang="en-US" sz="2400" b="1" dirty="0" err="1" smtClean="0">
                <a:solidFill>
                  <a:schemeClr val="accent2">
                    <a:lumMod val="60000"/>
                    <a:lumOff val="40000"/>
                  </a:schemeClr>
                </a:solidFill>
              </a:rPr>
              <a:t>Magenic</a:t>
            </a:r>
            <a:endParaRPr lang="en-US" sz="2400" b="1" dirty="0">
              <a:solidFill>
                <a:schemeClr val="accent2">
                  <a:lumMod val="60000"/>
                  <a:lumOff val="40000"/>
                </a:schemeClr>
              </a:solidFill>
            </a:endParaRPr>
          </a:p>
          <a:p>
            <a:endParaRPr lang="en-US" b="1" dirty="0">
              <a:solidFill>
                <a:srgbClr val="C00000"/>
              </a:solidFill>
            </a:endParaRPr>
          </a:p>
          <a:p>
            <a:endParaRPr lang="en-US" sz="1400" dirty="0">
              <a:solidFill>
                <a:srgbClr val="C00000"/>
              </a:solidFill>
              <a:latin typeface="Times New Roman" pitchFamily="-72" charset="0"/>
            </a:endParaRPr>
          </a:p>
        </p:txBody>
      </p:sp>
      <p:sp>
        <p:nvSpPr>
          <p:cNvPr id="15364" name="Text Box 7"/>
          <p:cNvSpPr txBox="1">
            <a:spLocks noChangeArrowheads="1"/>
          </p:cNvSpPr>
          <p:nvPr/>
        </p:nvSpPr>
        <p:spPr bwMode="auto">
          <a:xfrm>
            <a:off x="6259711" y="4181474"/>
            <a:ext cx="2344737" cy="646331"/>
          </a:xfrm>
          <a:prstGeom prst="rect">
            <a:avLst/>
          </a:prstGeom>
          <a:noFill/>
          <a:ln w="9525">
            <a:noFill/>
            <a:miter lim="800000"/>
            <a:headEnd/>
            <a:tailEnd/>
          </a:ln>
        </p:spPr>
        <p:txBody>
          <a:bodyPr>
            <a:prstTxWarp prst="textNoShape">
              <a:avLst/>
            </a:prstTxWarp>
            <a:spAutoFit/>
          </a:bodyPr>
          <a:lstStyle/>
          <a:p>
            <a:pPr algn="r"/>
            <a:r>
              <a:rPr lang="en-US" sz="2000" dirty="0">
                <a:solidFill>
                  <a:schemeClr val="accent2">
                    <a:lumMod val="60000"/>
                    <a:lumOff val="40000"/>
                  </a:schemeClr>
                </a:solidFill>
                <a:ea typeface="Arial" pitchFamily="-72" charset="0"/>
                <a:cs typeface="Arial" pitchFamily="-72" charset="0"/>
              </a:rPr>
              <a:t>Level: </a:t>
            </a:r>
            <a:r>
              <a:rPr lang="en-US" sz="2000" dirty="0" smtClean="0">
                <a:solidFill>
                  <a:schemeClr val="accent2">
                    <a:lumMod val="60000"/>
                    <a:lumOff val="40000"/>
                  </a:schemeClr>
                </a:solidFill>
                <a:ea typeface="Arial" pitchFamily="-72" charset="0"/>
                <a:cs typeface="Arial" pitchFamily="-72" charset="0"/>
              </a:rPr>
              <a:t>Introductory</a:t>
            </a:r>
            <a:endParaRPr lang="en-US" sz="2000" dirty="0">
              <a:solidFill>
                <a:schemeClr val="accent2">
                  <a:lumMod val="60000"/>
                  <a:lumOff val="40000"/>
                </a:schemeClr>
              </a:solidFill>
              <a:ea typeface="Arial" pitchFamily="-72" charset="0"/>
              <a:cs typeface="Arial" pitchFamily="-72" charset="0"/>
            </a:endParaRPr>
          </a:p>
          <a:p>
            <a:pPr algn="r"/>
            <a:endParaRPr lang="en-US" sz="1600" b="1" dirty="0">
              <a:ea typeface="Arial" pitchFamily="-72" charset="0"/>
              <a:cs typeface="Arial" pitchFamily="-72" charset="0"/>
            </a:endParaRPr>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Emulator Options - Android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416" y="1761660"/>
            <a:ext cx="1315275" cy="118813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8878" y="1508240"/>
            <a:ext cx="1327273" cy="185339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1416" y="3003799"/>
            <a:ext cx="2430270" cy="1413607"/>
          </a:xfrm>
          <a:prstGeom prst="rect">
            <a:avLst/>
          </a:prstGeom>
        </p:spPr>
      </p:pic>
      <p:pic>
        <p:nvPicPr>
          <p:cNvPr id="7" name="Picture 6"/>
          <p:cNvPicPr>
            <a:picLocks noChangeAspect="1"/>
          </p:cNvPicPr>
          <p:nvPr/>
        </p:nvPicPr>
        <p:blipFill>
          <a:blip r:embed="rId5"/>
          <a:stretch>
            <a:fillRect/>
          </a:stretch>
        </p:blipFill>
        <p:spPr>
          <a:xfrm>
            <a:off x="5652121" y="1491630"/>
            <a:ext cx="1121425" cy="1867682"/>
          </a:xfrm>
          <a:prstGeom prst="rect">
            <a:avLst/>
          </a:prstGeom>
        </p:spPr>
      </p:pic>
      <p:sp>
        <p:nvSpPr>
          <p:cNvPr id="3" name="Multiply 2"/>
          <p:cNvSpPr/>
          <p:nvPr/>
        </p:nvSpPr>
        <p:spPr>
          <a:xfrm>
            <a:off x="4040425" y="1514872"/>
            <a:ext cx="1584177" cy="2016224"/>
          </a:xfrm>
          <a:prstGeom prst="mathMultiply">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y 9"/>
          <p:cNvSpPr/>
          <p:nvPr/>
        </p:nvSpPr>
        <p:spPr>
          <a:xfrm>
            <a:off x="5376174" y="1529854"/>
            <a:ext cx="1584177" cy="2016224"/>
          </a:xfrm>
          <a:prstGeom prst="mathMultiply">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347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3924" y="1063229"/>
            <a:ext cx="4416152" cy="3470819"/>
          </a:xfrm>
          <a:prstGeom prst="rect">
            <a:avLst/>
          </a:prstGeom>
        </p:spPr>
      </p:pic>
    </p:spTree>
    <p:extLst>
      <p:ext uri="{BB962C8B-B14F-4D97-AF65-F5344CB8AC3E}">
        <p14:creationId xmlns:p14="http://schemas.microsoft.com/office/powerpoint/2010/main" val="21189344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4116" y="683420"/>
            <a:ext cx="8534724" cy="946974"/>
          </a:xfrm>
        </p:spPr>
        <p:txBody>
          <a:bodyPr/>
          <a:lstStyle/>
          <a:p>
            <a:r>
              <a:rPr lang="en-US" dirty="0"/>
              <a:t>React Native is currently version 0.49</a:t>
            </a:r>
          </a:p>
        </p:txBody>
      </p:sp>
      <p:sp>
        <p:nvSpPr>
          <p:cNvPr id="3" name="Title 2"/>
          <p:cNvSpPr>
            <a:spLocks noGrp="1"/>
          </p:cNvSpPr>
          <p:nvPr>
            <p:ph type="title"/>
          </p:nvPr>
        </p:nvSpPr>
        <p:spPr/>
        <p:txBody>
          <a:bodyPr/>
          <a:lstStyle/>
          <a:p>
            <a:r>
              <a:rPr lang="en-US" dirty="0" smtClean="0"/>
              <a:t>Preview Version</a:t>
            </a:r>
            <a:endParaRPr lang="en-US" dirty="0"/>
          </a:p>
        </p:txBody>
      </p:sp>
      <p:sp>
        <p:nvSpPr>
          <p:cNvPr id="5" name="Rectangle 4"/>
          <p:cNvSpPr/>
          <p:nvPr/>
        </p:nvSpPr>
        <p:spPr>
          <a:xfrm>
            <a:off x="0" y="1203597"/>
            <a:ext cx="9144000" cy="3364089"/>
          </a:xfrm>
          <a:prstGeom prst="rect">
            <a:avLst/>
          </a:prstGeom>
          <a:solidFill>
            <a:srgbClr val="127E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691680" y="1209879"/>
            <a:ext cx="5974746" cy="3357807"/>
          </a:xfrm>
          <a:prstGeom prst="rect">
            <a:avLst/>
          </a:prstGeom>
        </p:spPr>
      </p:pic>
    </p:spTree>
    <p:extLst>
      <p:ext uri="{BB962C8B-B14F-4D97-AF65-F5344CB8AC3E}">
        <p14:creationId xmlns:p14="http://schemas.microsoft.com/office/powerpoint/2010/main" val="11978394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does the UI work?</a:t>
            </a:r>
            <a:endParaRPr lang="en-US" dirty="0"/>
          </a:p>
        </p:txBody>
      </p:sp>
      <p:sp>
        <p:nvSpPr>
          <p:cNvPr id="7" name="Content Placeholder 1"/>
          <p:cNvSpPr txBox="1">
            <a:spLocks/>
          </p:cNvSpPr>
          <p:nvPr/>
        </p:nvSpPr>
        <p:spPr>
          <a:xfrm>
            <a:off x="289876" y="824808"/>
            <a:ext cx="3585542" cy="3493197"/>
          </a:xfrm>
          <a:prstGeom prst="rect">
            <a:avLst/>
          </a:prstGeom>
        </p:spPr>
        <p:txBody>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It’s only JavaScript</a:t>
            </a:r>
          </a:p>
          <a:p>
            <a:pPr lvl="1"/>
            <a:r>
              <a:rPr lang="en-US" sz="1800" dirty="0"/>
              <a:t>No HTML</a:t>
            </a:r>
          </a:p>
          <a:p>
            <a:pPr lvl="1"/>
            <a:r>
              <a:rPr lang="en-US" sz="1800" dirty="0"/>
              <a:t>No CSS</a:t>
            </a:r>
          </a:p>
          <a:p>
            <a:r>
              <a:rPr lang="en-US" sz="2100" dirty="0"/>
              <a:t>Uses proprietary styling technology</a:t>
            </a:r>
          </a:p>
          <a:p>
            <a:r>
              <a:rPr lang="en-US" sz="2100" dirty="0"/>
              <a:t>UI itself may be platform specific</a:t>
            </a:r>
          </a:p>
          <a:p>
            <a:r>
              <a:rPr lang="en-US" sz="2100" dirty="0"/>
              <a:t>Many platform specific React Native controls</a:t>
            </a:r>
          </a:p>
          <a:p>
            <a:r>
              <a:rPr lang="en-US" sz="2100" dirty="0"/>
              <a:t>Different than React for the web</a:t>
            </a:r>
            <a:endParaRPr lang="en-US" sz="2100" dirty="0"/>
          </a:p>
          <a:p>
            <a:endParaRPr lang="en-US" sz="2100" dirty="0"/>
          </a:p>
        </p:txBody>
      </p:sp>
      <p:pic>
        <p:nvPicPr>
          <p:cNvPr id="2" name="Picture 1"/>
          <p:cNvPicPr>
            <a:picLocks noChangeAspect="1"/>
          </p:cNvPicPr>
          <p:nvPr/>
        </p:nvPicPr>
        <p:blipFill>
          <a:blip r:embed="rId3"/>
          <a:stretch>
            <a:fillRect/>
          </a:stretch>
        </p:blipFill>
        <p:spPr>
          <a:xfrm>
            <a:off x="6056146" y="0"/>
            <a:ext cx="3087854" cy="4477937"/>
          </a:xfrm>
          <a:prstGeom prst="rect">
            <a:avLst/>
          </a:prstGeom>
        </p:spPr>
      </p:pic>
    </p:spTree>
    <p:extLst>
      <p:ext uri="{BB962C8B-B14F-4D97-AF65-F5344CB8AC3E}">
        <p14:creationId xmlns:p14="http://schemas.microsoft.com/office/powerpoint/2010/main" val="12014067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Really Shared?</a:t>
            </a:r>
            <a:endParaRPr lang="en-US" dirty="0"/>
          </a:p>
        </p:txBody>
      </p:sp>
      <p:sp>
        <p:nvSpPr>
          <p:cNvPr id="7" name="Content Placeholder 1"/>
          <p:cNvSpPr txBox="1">
            <a:spLocks/>
          </p:cNvSpPr>
          <p:nvPr/>
        </p:nvSpPr>
        <p:spPr>
          <a:xfrm>
            <a:off x="289876" y="824808"/>
            <a:ext cx="4034474" cy="3721649"/>
          </a:xfrm>
          <a:prstGeom prst="rect">
            <a:avLst/>
          </a:prstGeom>
        </p:spPr>
        <p:txBody>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The language </a:t>
            </a:r>
            <a:r>
              <a:rPr lang="mr-IN" sz="2100" dirty="0"/>
              <a:t>–</a:t>
            </a:r>
            <a:r>
              <a:rPr lang="en-US" sz="2100" dirty="0"/>
              <a:t> mostly</a:t>
            </a:r>
          </a:p>
          <a:p>
            <a:r>
              <a:rPr lang="en-US" sz="2100" dirty="0"/>
              <a:t>Entry points are per platform</a:t>
            </a:r>
          </a:p>
          <a:p>
            <a:pPr lvl="1"/>
            <a:r>
              <a:rPr lang="en-US" sz="1800" dirty="0"/>
              <a:t>Can tie into shared code</a:t>
            </a:r>
          </a:p>
          <a:p>
            <a:r>
              <a:rPr lang="en-US" sz="2100" dirty="0"/>
              <a:t>The most efficient UIs use platform specific components</a:t>
            </a:r>
          </a:p>
          <a:p>
            <a:r>
              <a:rPr lang="en-US" sz="2100" dirty="0"/>
              <a:t>Access to native APIs in many cases will need to be platform specific</a:t>
            </a:r>
          </a:p>
          <a:p>
            <a:endParaRPr lang="en-US" sz="2100" b="1" dirty="0"/>
          </a:p>
          <a:p>
            <a:endParaRPr lang="en-US" sz="2100" dirty="0"/>
          </a:p>
        </p:txBody>
      </p:sp>
      <p:pic>
        <p:nvPicPr>
          <p:cNvPr id="2" name="Picture 1"/>
          <p:cNvPicPr>
            <a:picLocks noChangeAspect="1"/>
          </p:cNvPicPr>
          <p:nvPr/>
        </p:nvPicPr>
        <p:blipFill>
          <a:blip r:embed="rId3"/>
          <a:stretch>
            <a:fillRect/>
          </a:stretch>
        </p:blipFill>
        <p:spPr>
          <a:xfrm>
            <a:off x="4171950" y="899160"/>
            <a:ext cx="4819650" cy="3219450"/>
          </a:xfrm>
          <a:prstGeom prst="rect">
            <a:avLst/>
          </a:prstGeom>
        </p:spPr>
      </p:pic>
    </p:spTree>
    <p:extLst>
      <p:ext uri="{BB962C8B-B14F-4D97-AF65-F5344CB8AC3E}">
        <p14:creationId xmlns:p14="http://schemas.microsoft.com/office/powerpoint/2010/main" val="16995449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 ‘Native Module’ </a:t>
            </a:r>
            <a:endParaRPr lang="en-US" dirty="0"/>
          </a:p>
        </p:txBody>
      </p:sp>
      <p:sp>
        <p:nvSpPr>
          <p:cNvPr id="7" name="Content Placeholder 1"/>
          <p:cNvSpPr txBox="1">
            <a:spLocks/>
          </p:cNvSpPr>
          <p:nvPr/>
        </p:nvSpPr>
        <p:spPr>
          <a:xfrm>
            <a:off x="289874" y="824808"/>
            <a:ext cx="5331608" cy="3493197"/>
          </a:xfrm>
          <a:prstGeom prst="rect">
            <a:avLst/>
          </a:prstGeom>
        </p:spPr>
        <p:txBody>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Allows access to underlying native APIs</a:t>
            </a:r>
          </a:p>
          <a:p>
            <a:r>
              <a:rPr lang="en-US" sz="2100" dirty="0"/>
              <a:t>With this </a:t>
            </a:r>
            <a:r>
              <a:rPr lang="en-US" sz="2100" dirty="0"/>
              <a:t>f</a:t>
            </a:r>
            <a:r>
              <a:rPr lang="en-US" sz="2100" dirty="0"/>
              <a:t>eatures of newer versions of the OS can be accessed quickly</a:t>
            </a:r>
          </a:p>
          <a:p>
            <a:r>
              <a:rPr lang="en-US" sz="2100" dirty="0"/>
              <a:t>Not dependent on waiting for the React Native team</a:t>
            </a:r>
          </a:p>
          <a:p>
            <a:r>
              <a:rPr lang="en-US" sz="2100" dirty="0"/>
              <a:t>Written in JavaScript, but still need knowledge of underlying native APIs and platforms</a:t>
            </a:r>
          </a:p>
          <a:p>
            <a:r>
              <a:rPr lang="en-US" sz="2100" dirty="0"/>
              <a:t>Can be used to access platform-specific native code (i.e. Objective-C/Java)</a:t>
            </a:r>
            <a:endParaRPr lang="en-US" sz="2100" dirty="0"/>
          </a:p>
        </p:txBody>
      </p:sp>
      <p:pic>
        <p:nvPicPr>
          <p:cNvPr id="2" name="Picture 1"/>
          <p:cNvPicPr>
            <a:picLocks noChangeAspect="1"/>
          </p:cNvPicPr>
          <p:nvPr/>
        </p:nvPicPr>
        <p:blipFill>
          <a:blip r:embed="rId3"/>
          <a:stretch>
            <a:fillRect/>
          </a:stretch>
        </p:blipFill>
        <p:spPr>
          <a:xfrm>
            <a:off x="5483193" y="807923"/>
            <a:ext cx="3500787" cy="3526968"/>
          </a:xfrm>
          <a:prstGeom prst="rect">
            <a:avLst/>
          </a:prstGeom>
        </p:spPr>
      </p:pic>
    </p:spTree>
    <p:extLst>
      <p:ext uri="{BB962C8B-B14F-4D97-AF65-F5344CB8AC3E}">
        <p14:creationId xmlns:p14="http://schemas.microsoft.com/office/powerpoint/2010/main" val="3828420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Can Code be Shared with Website?</a:t>
            </a:r>
            <a:endParaRPr lang="en-US" sz="3600" dirty="0"/>
          </a:p>
        </p:txBody>
      </p:sp>
      <p:sp>
        <p:nvSpPr>
          <p:cNvPr id="7" name="Content Placeholder 1"/>
          <p:cNvSpPr txBox="1">
            <a:spLocks/>
          </p:cNvSpPr>
          <p:nvPr/>
        </p:nvSpPr>
        <p:spPr>
          <a:xfrm>
            <a:off x="289875" y="596357"/>
            <a:ext cx="3734654" cy="3709092"/>
          </a:xfrm>
          <a:prstGeom prst="rect">
            <a:avLst/>
          </a:prstGeom>
        </p:spPr>
        <p:txBody>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Server side code can be easily shared, with native or React Native projects</a:t>
            </a:r>
          </a:p>
          <a:p>
            <a:r>
              <a:rPr lang="en-US" sz="1800" dirty="0"/>
              <a:t>Most performant solutions require per platform UI</a:t>
            </a:r>
          </a:p>
          <a:p>
            <a:r>
              <a:rPr lang="en-US" sz="1800" dirty="0"/>
              <a:t>Complex / new API integration will require platform specific modules</a:t>
            </a:r>
          </a:p>
          <a:p>
            <a:r>
              <a:rPr lang="en-US" sz="1800" dirty="0"/>
              <a:t>Frameworks like Angular can help</a:t>
            </a:r>
          </a:p>
          <a:p>
            <a:r>
              <a:rPr lang="en-US" sz="1800" dirty="0"/>
              <a:t>Separation of concerns are key</a:t>
            </a:r>
            <a:endParaRPr lang="en-US" sz="1800" dirty="0"/>
          </a:p>
          <a:p>
            <a:r>
              <a:rPr lang="en-US" sz="1800" dirty="0"/>
              <a:t>Differences in app features</a:t>
            </a:r>
          </a:p>
          <a:p>
            <a:r>
              <a:rPr lang="en-US" sz="1800" dirty="0"/>
              <a:t>Generally it is the code below that UI that has the greatest possibilities to be shared</a:t>
            </a:r>
          </a:p>
        </p:txBody>
      </p:sp>
      <p:pic>
        <p:nvPicPr>
          <p:cNvPr id="2" name="Picture 1"/>
          <p:cNvPicPr>
            <a:picLocks noChangeAspect="1"/>
          </p:cNvPicPr>
          <p:nvPr/>
        </p:nvPicPr>
        <p:blipFill>
          <a:blip r:embed="rId3"/>
          <a:stretch>
            <a:fillRect/>
          </a:stretch>
        </p:blipFill>
        <p:spPr>
          <a:xfrm>
            <a:off x="4024528" y="1124262"/>
            <a:ext cx="5119472" cy="2858750"/>
          </a:xfrm>
          <a:prstGeom prst="rect">
            <a:avLst/>
          </a:prstGeom>
        </p:spPr>
      </p:pic>
    </p:spTree>
    <p:extLst>
      <p:ext uri="{BB962C8B-B14F-4D97-AF65-F5344CB8AC3E}">
        <p14:creationId xmlns:p14="http://schemas.microsoft.com/office/powerpoint/2010/main" val="3250895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Sharing</a:t>
            </a:r>
            <a:endParaRPr lang="en-US" dirty="0"/>
          </a:p>
        </p:txBody>
      </p:sp>
      <p:sp>
        <p:nvSpPr>
          <p:cNvPr id="3" name="TextBox 2"/>
          <p:cNvSpPr txBox="1"/>
          <p:nvPr/>
        </p:nvSpPr>
        <p:spPr>
          <a:xfrm>
            <a:off x="640678" y="1058478"/>
            <a:ext cx="4069982" cy="3179991"/>
          </a:xfrm>
          <a:prstGeom prst="rect">
            <a:avLst/>
          </a:prstGeom>
        </p:spPr>
        <p:txBody>
          <a:bodyPr/>
          <a:lstStyle>
            <a:defPPr>
              <a:defRPr lang="en-US"/>
            </a:defPPr>
            <a:lvl1pPr marL="228600" indent="-228600">
              <a:lnSpc>
                <a:spcPct val="90000"/>
              </a:lnSpc>
              <a:spcBef>
                <a:spcPts val="1000"/>
              </a:spcBef>
              <a:buClr>
                <a:schemeClr val="tx2"/>
              </a:buClr>
              <a:buSzPct val="115000"/>
              <a:buFont typeface="Franklin Gothic Book" panose="020B0503020102020204" pitchFamily="34" charset="0"/>
              <a:buChar char="»"/>
              <a:defRPr sz="2800">
                <a:latin typeface="Franklin Gothic Book" panose="020B0503020102020204" pitchFamily="34" charset="0"/>
              </a:defRPr>
            </a:lvl1pPr>
            <a:lvl2pPr marL="685800" lvl="1" indent="-228600">
              <a:lnSpc>
                <a:spcPct val="90000"/>
              </a:lnSpc>
              <a:spcBef>
                <a:spcPts val="500"/>
              </a:spcBef>
              <a:buClr>
                <a:schemeClr val="tx2"/>
              </a:buClr>
              <a:buSzPct val="130000"/>
              <a:buFont typeface="Franklin Gothic Book" panose="020B0503020102020204" pitchFamily="34" charset="0"/>
              <a:buChar char="›"/>
              <a:defRPr sz="2400">
                <a:latin typeface="Franklin Gothic Book" panose="020B0503020102020204" pitchFamily="34" charset="0"/>
              </a:defRPr>
            </a:lvl2pPr>
            <a:lvl3pPr marL="1143000" indent="-228600">
              <a:lnSpc>
                <a:spcPct val="90000"/>
              </a:lnSpc>
              <a:spcBef>
                <a:spcPts val="500"/>
              </a:spcBef>
              <a:buClr>
                <a:schemeClr val="tx2"/>
              </a:buClr>
              <a:buFont typeface="Franklin Gothic Book" panose="020B0503020102020204" pitchFamily="34" charset="0"/>
              <a:buChar char="−"/>
              <a:defRPr sz="2000">
                <a:latin typeface="Franklin Gothic Book" panose="020B0503020102020204" pitchFamily="34" charset="0"/>
              </a:defRPr>
            </a:lvl3pPr>
            <a:lvl4pPr marL="1600200" indent="-228600">
              <a:lnSpc>
                <a:spcPct val="90000"/>
              </a:lnSpc>
              <a:spcBef>
                <a:spcPts val="500"/>
              </a:spcBef>
              <a:buClr>
                <a:schemeClr val="tx2"/>
              </a:buClr>
              <a:buFont typeface="Wingdings" panose="05000000000000000000" pitchFamily="2" charset="2"/>
              <a:buChar char="§"/>
              <a:defRPr>
                <a:latin typeface="Franklin Gothic Book" panose="020B0503020102020204" pitchFamily="34" charset="0"/>
              </a:defRPr>
            </a:lvl4pPr>
            <a:lvl5pPr marL="2057400" indent="-228600">
              <a:lnSpc>
                <a:spcPct val="90000"/>
              </a:lnSpc>
              <a:spcBef>
                <a:spcPts val="500"/>
              </a:spcBef>
              <a:buClr>
                <a:schemeClr val="tx2"/>
              </a:buClr>
              <a:buFont typeface="Arial" panose="020B0604020202020204" pitchFamily="34" charset="0"/>
              <a:buChar char="•"/>
              <a:defRPr>
                <a:latin typeface="Franklin Gothic Book" panose="020B0503020102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100" dirty="0"/>
              <a:t>React Native allows it</a:t>
            </a:r>
          </a:p>
          <a:p>
            <a:pPr lvl="1"/>
            <a:r>
              <a:rPr lang="en-US" sz="1800" dirty="0"/>
              <a:t>App needs to be designed appropriately</a:t>
            </a:r>
            <a:endParaRPr lang="en-US" sz="1800" dirty="0"/>
          </a:p>
          <a:p>
            <a:pPr lvl="1"/>
            <a:r>
              <a:rPr lang="en-US" sz="1800" dirty="0"/>
              <a:t>More code sharing = more compromises</a:t>
            </a:r>
          </a:p>
          <a:p>
            <a:r>
              <a:rPr lang="en-US" sz="2100" dirty="0"/>
              <a:t>Native does not</a:t>
            </a:r>
          </a:p>
          <a:p>
            <a:pPr lvl="1"/>
            <a:r>
              <a:rPr lang="en-US" sz="1800" dirty="0"/>
              <a:t>With different languages it is a non starter</a:t>
            </a:r>
          </a:p>
          <a:p>
            <a:r>
              <a:rPr lang="en-US" sz="2100" dirty="0"/>
              <a:t>API code can be shared in both scenarios</a:t>
            </a:r>
          </a:p>
        </p:txBody>
      </p:sp>
      <p:pic>
        <p:nvPicPr>
          <p:cNvPr id="4" name="Picture 3"/>
          <p:cNvPicPr>
            <a:picLocks noChangeAspect="1"/>
          </p:cNvPicPr>
          <p:nvPr/>
        </p:nvPicPr>
        <p:blipFill>
          <a:blip r:embed="rId3"/>
          <a:stretch>
            <a:fillRect/>
          </a:stretch>
        </p:blipFill>
        <p:spPr>
          <a:xfrm>
            <a:off x="4923894" y="692921"/>
            <a:ext cx="3625746" cy="3625746"/>
          </a:xfrm>
          <a:prstGeom prst="rect">
            <a:avLst/>
          </a:prstGeom>
        </p:spPr>
      </p:pic>
    </p:spTree>
    <p:extLst>
      <p:ext uri="{BB962C8B-B14F-4D97-AF65-F5344CB8AC3E}">
        <p14:creationId xmlns:p14="http://schemas.microsoft.com/office/powerpoint/2010/main" val="1821993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000" dirty="0"/>
              <a:t>Performance Considerations with React Native</a:t>
            </a:r>
            <a:endParaRPr lang="en-US" sz="3000" dirty="0"/>
          </a:p>
        </p:txBody>
      </p:sp>
      <p:sp>
        <p:nvSpPr>
          <p:cNvPr id="7" name="Content Placeholder 1"/>
          <p:cNvSpPr txBox="1">
            <a:spLocks/>
          </p:cNvSpPr>
          <p:nvPr/>
        </p:nvSpPr>
        <p:spPr>
          <a:xfrm>
            <a:off x="289875" y="824808"/>
            <a:ext cx="4863150" cy="3493197"/>
          </a:xfrm>
          <a:prstGeom prst="rect">
            <a:avLst/>
          </a:prstGeom>
        </p:spPr>
        <p:txBody>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CPU intensive tasks</a:t>
            </a:r>
          </a:p>
          <a:p>
            <a:pPr lvl="1"/>
            <a:r>
              <a:rPr lang="en-US" sz="1800" dirty="0"/>
              <a:t>May have to be written in native code</a:t>
            </a:r>
          </a:p>
          <a:p>
            <a:pPr lvl="1"/>
            <a:r>
              <a:rPr lang="en-US" sz="1800" dirty="0"/>
              <a:t>Could be moved server side</a:t>
            </a:r>
          </a:p>
          <a:p>
            <a:r>
              <a:rPr lang="en-US" sz="2100" dirty="0"/>
              <a:t>React warns against some cross platform controls</a:t>
            </a:r>
          </a:p>
          <a:p>
            <a:pPr lvl="1"/>
            <a:r>
              <a:rPr lang="en-US" sz="1800" dirty="0"/>
              <a:t>Navigation</a:t>
            </a:r>
          </a:p>
          <a:p>
            <a:r>
              <a:rPr lang="en-US" sz="2100" dirty="0"/>
              <a:t>Native controls but not native UI performance</a:t>
            </a:r>
          </a:p>
          <a:p>
            <a:r>
              <a:rPr lang="en-US" sz="2100" dirty="0"/>
              <a:t>React Native requires increased scrutiny of </a:t>
            </a:r>
            <a:r>
              <a:rPr lang="en-US" sz="2100" dirty="0"/>
              <a:t>performance</a:t>
            </a:r>
            <a:endParaRPr lang="en-US" sz="2100" dirty="0"/>
          </a:p>
        </p:txBody>
      </p:sp>
      <p:pic>
        <p:nvPicPr>
          <p:cNvPr id="2" name="Picture 1"/>
          <p:cNvPicPr>
            <a:picLocks noChangeAspect="1"/>
          </p:cNvPicPr>
          <p:nvPr/>
        </p:nvPicPr>
        <p:blipFill rotWithShape="1">
          <a:blip r:embed="rId3"/>
          <a:srcRect t="9733"/>
          <a:stretch/>
        </p:blipFill>
        <p:spPr>
          <a:xfrm>
            <a:off x="5356522" y="1098494"/>
            <a:ext cx="3502318" cy="2945826"/>
          </a:xfrm>
          <a:prstGeom prst="rect">
            <a:avLst/>
          </a:prstGeom>
        </p:spPr>
      </p:pic>
    </p:spTree>
    <p:extLst>
      <p:ext uri="{BB962C8B-B14F-4D97-AF65-F5344CB8AC3E}">
        <p14:creationId xmlns:p14="http://schemas.microsoft.com/office/powerpoint/2010/main" val="12441620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050" y="581025"/>
            <a:ext cx="6057900" cy="3971925"/>
          </a:xfrm>
          <a:prstGeom prst="rect">
            <a:avLst/>
          </a:prstGeom>
        </p:spPr>
      </p:pic>
      <p:sp>
        <p:nvSpPr>
          <p:cNvPr id="3" name="Title 2"/>
          <p:cNvSpPr>
            <a:spLocks noGrp="1"/>
          </p:cNvSpPr>
          <p:nvPr>
            <p:ph type="title"/>
          </p:nvPr>
        </p:nvSpPr>
        <p:spPr/>
        <p:txBody>
          <a:bodyPr/>
          <a:lstStyle/>
          <a:p>
            <a:r>
              <a:rPr lang="en-US" dirty="0" smtClean="0"/>
              <a:t>Community Support </a:t>
            </a:r>
            <a:r>
              <a:rPr lang="mr-IN" dirty="0" smtClean="0"/>
              <a:t>–</a:t>
            </a:r>
            <a:r>
              <a:rPr lang="en-US" dirty="0" smtClean="0"/>
              <a:t> Stack Overflow</a:t>
            </a:r>
            <a:endParaRPr lang="en-US" dirty="0"/>
          </a:p>
        </p:txBody>
      </p:sp>
    </p:spTree>
    <p:extLst>
      <p:ext uri="{BB962C8B-B14F-4D97-AF65-F5344CB8AC3E}">
        <p14:creationId xmlns:p14="http://schemas.microsoft.com/office/powerpoint/2010/main" val="15103591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3925887" cy="1021556"/>
          </a:xfrm>
        </p:spPr>
        <p:txBody>
          <a:bodyPr/>
          <a:lstStyle/>
          <a:p>
            <a:r>
              <a:rPr lang="en-US" sz="3200" dirty="0" smtClean="0"/>
              <a:t>Kevin Ford</a:t>
            </a:r>
            <a:endParaRPr lang="en-US" sz="3200" dirty="0"/>
          </a:p>
        </p:txBody>
      </p:sp>
      <p:sp>
        <p:nvSpPr>
          <p:cNvPr id="3" name="Text Placeholder 2"/>
          <p:cNvSpPr>
            <a:spLocks noGrp="1"/>
          </p:cNvSpPr>
          <p:nvPr>
            <p:ph type="body" idx="1"/>
          </p:nvPr>
        </p:nvSpPr>
        <p:spPr>
          <a:xfrm>
            <a:off x="722313" y="2180036"/>
            <a:ext cx="3697287" cy="1125140"/>
          </a:xfrm>
        </p:spPr>
        <p:txBody>
          <a:bodyPr>
            <a:normAutofit fontScale="85000" lnSpcReduction="20000"/>
          </a:bodyPr>
          <a:lstStyle/>
          <a:p>
            <a:r>
              <a:rPr lang="en-US" dirty="0" smtClean="0">
                <a:solidFill>
                  <a:schemeClr val="tx1"/>
                </a:solidFill>
              </a:rPr>
              <a:t>KevinF@magenic.com</a:t>
            </a:r>
            <a:endParaRPr lang="en-US" dirty="0">
              <a:solidFill>
                <a:schemeClr val="tx1"/>
              </a:solidFill>
            </a:endParaRPr>
          </a:p>
          <a:p>
            <a:r>
              <a:rPr lang="en-US" dirty="0">
                <a:solidFill>
                  <a:schemeClr val="tx1"/>
                </a:solidFill>
              </a:rPr>
              <a:t>@Bowman74</a:t>
            </a:r>
            <a:endParaRPr lang="en-US" dirty="0" smtClean="0">
              <a:solidFill>
                <a:schemeClr val="tx1"/>
              </a:solidFill>
            </a:endParaRPr>
          </a:p>
          <a:p>
            <a:r>
              <a:rPr lang="en-US" dirty="0">
                <a:solidFill>
                  <a:schemeClr val="tx1"/>
                </a:solidFill>
              </a:rPr>
              <a:t>http://</a:t>
            </a:r>
            <a:r>
              <a:rPr lang="en-US" dirty="0" smtClean="0">
                <a:solidFill>
                  <a:schemeClr val="tx1"/>
                </a:solidFill>
              </a:rPr>
              <a:t>windingroadway.blogspot.com</a:t>
            </a:r>
          </a:p>
          <a:p>
            <a:r>
              <a:rPr lang="en-US" dirty="0">
                <a:solidFill>
                  <a:schemeClr val="tx1"/>
                </a:solidFill>
              </a:rPr>
              <a:t>https://github.com/Bowman74</a:t>
            </a:r>
          </a:p>
        </p:txBody>
      </p:sp>
      <p:sp>
        <p:nvSpPr>
          <p:cNvPr id="4" name="Title 1"/>
          <p:cNvSpPr txBox="1">
            <a:spLocks/>
          </p:cNvSpPr>
          <p:nvPr/>
        </p:nvSpPr>
        <p:spPr>
          <a:xfrm>
            <a:off x="4953000" y="3305176"/>
            <a:ext cx="3925887" cy="1021556"/>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chemeClr val="bg1"/>
                </a:solidFill>
                <a:latin typeface="+mj-lt"/>
                <a:ea typeface="+mj-ea"/>
                <a:cs typeface="+mj-cs"/>
              </a:defRPr>
            </a:lvl1pPr>
          </a:lstStyle>
          <a:p>
            <a:r>
              <a:rPr lang="en-US" sz="3200" dirty="0" smtClean="0">
                <a:solidFill>
                  <a:srgbClr val="002060"/>
                </a:solidFill>
                <a:latin typeface="Arial Bold" pitchFamily="-72" charset="0"/>
                <a:ea typeface="ＭＳ Ｐゴシック" pitchFamily="-72" charset="-128"/>
                <a:cs typeface="ＭＳ Ｐゴシック" pitchFamily="-72" charset="-128"/>
              </a:rPr>
              <a:t>Brent Edwards</a:t>
            </a:r>
            <a:endParaRPr lang="en-US" sz="3200" dirty="0">
              <a:solidFill>
                <a:srgbClr val="002060"/>
              </a:solidFill>
              <a:latin typeface="Arial Bold" pitchFamily="-72" charset="0"/>
              <a:ea typeface="ＭＳ Ｐゴシック" pitchFamily="-72" charset="-128"/>
              <a:cs typeface="ＭＳ Ｐゴシック" pitchFamily="-72" charset="-128"/>
            </a:endParaRPr>
          </a:p>
        </p:txBody>
      </p:sp>
      <p:sp>
        <p:nvSpPr>
          <p:cNvPr id="5" name="Text Placeholder 2"/>
          <p:cNvSpPr txBox="1">
            <a:spLocks/>
          </p:cNvSpPr>
          <p:nvPr/>
        </p:nvSpPr>
        <p:spPr>
          <a:xfrm>
            <a:off x="4953000" y="2180036"/>
            <a:ext cx="3697287" cy="1125140"/>
          </a:xfrm>
          <a:prstGeom prst="rect">
            <a:avLst/>
          </a:prstGeom>
        </p:spPr>
        <p:txBody>
          <a:bodyPr vert="horz" lIns="91440" tIns="45720" rIns="91440" bIns="45720" rtlCol="0" anchor="b">
            <a:normAutofit fontScale="85000" lnSpcReduction="20000"/>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lang="en-US" dirty="0" err="1" smtClean="0">
                <a:solidFill>
                  <a:schemeClr val="tx1"/>
                </a:solidFill>
              </a:rPr>
              <a:t>BrentE@magenic.com</a:t>
            </a:r>
            <a:endParaRPr lang="en-US" dirty="0" smtClean="0">
              <a:solidFill>
                <a:schemeClr val="tx1"/>
              </a:solidFill>
            </a:endParaRPr>
          </a:p>
          <a:p>
            <a:r>
              <a:rPr lang="en-US" dirty="0" smtClean="0">
                <a:solidFill>
                  <a:schemeClr val="tx1"/>
                </a:solidFill>
              </a:rPr>
              <a:t>@</a:t>
            </a:r>
            <a:r>
              <a:rPr lang="en-US" dirty="0" err="1" smtClean="0">
                <a:solidFill>
                  <a:schemeClr val="tx1"/>
                </a:solidFill>
              </a:rPr>
              <a:t>brentledwards</a:t>
            </a:r>
            <a:endParaRPr lang="en-US" dirty="0" smtClean="0">
              <a:solidFill>
                <a:schemeClr val="tx1"/>
              </a:solidFill>
            </a:endParaRPr>
          </a:p>
          <a:p>
            <a:r>
              <a:rPr lang="en-US" dirty="0" smtClean="0">
                <a:solidFill>
                  <a:schemeClr val="tx1"/>
                </a:solidFill>
              </a:rPr>
              <a:t>http://</a:t>
            </a:r>
            <a:r>
              <a:rPr lang="en-US" dirty="0" err="1" smtClean="0">
                <a:solidFill>
                  <a:schemeClr val="tx1"/>
                </a:solidFill>
              </a:rPr>
              <a:t>www.brentedwards.net</a:t>
            </a:r>
            <a:endParaRPr lang="en-US" dirty="0" smtClean="0">
              <a:solidFill>
                <a:schemeClr val="tx1"/>
              </a:solidFill>
            </a:endParaRPr>
          </a:p>
          <a:p>
            <a:r>
              <a:rPr lang="en-US" dirty="0" smtClean="0">
                <a:solidFill>
                  <a:schemeClr val="tx1"/>
                </a:solidFill>
              </a:rPr>
              <a:t>https://</a:t>
            </a:r>
            <a:r>
              <a:rPr lang="en-US" dirty="0" err="1" smtClean="0">
                <a:solidFill>
                  <a:schemeClr val="tx1"/>
                </a:solidFill>
              </a:rPr>
              <a:t>github.com</a:t>
            </a:r>
            <a:r>
              <a:rPr lang="en-US" dirty="0" smtClean="0">
                <a:solidFill>
                  <a:schemeClr val="tx1"/>
                </a:solidFill>
              </a:rPr>
              <a:t>/</a:t>
            </a:r>
            <a:r>
              <a:rPr lang="en-US" dirty="0" err="1" smtClean="0">
                <a:solidFill>
                  <a:schemeClr val="tx1"/>
                </a:solidFill>
              </a:rPr>
              <a:t>brentedwards</a:t>
            </a:r>
            <a:endParaRPr lang="en-US" dirty="0">
              <a:solidFill>
                <a:schemeClr val="tx1"/>
              </a:solidFill>
            </a:endParaRPr>
          </a:p>
        </p:txBody>
      </p:sp>
    </p:spTree>
    <p:extLst>
      <p:ext uri="{BB962C8B-B14F-4D97-AF65-F5344CB8AC3E}">
        <p14:creationId xmlns:p14="http://schemas.microsoft.com/office/powerpoint/2010/main" val="2093305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React Native Limitations</a:t>
            </a:r>
            <a:endParaRPr lang="en-US" dirty="0"/>
          </a:p>
        </p:txBody>
      </p:sp>
      <p:sp>
        <p:nvSpPr>
          <p:cNvPr id="4" name="Content Placeholder 1"/>
          <p:cNvSpPr txBox="1">
            <a:spLocks/>
          </p:cNvSpPr>
          <p:nvPr/>
        </p:nvSpPr>
        <p:spPr>
          <a:xfrm>
            <a:off x="289875" y="824808"/>
            <a:ext cx="5119250" cy="3493197"/>
          </a:xfrm>
          <a:prstGeom prst="rect">
            <a:avLst/>
          </a:prstGeom>
        </p:spPr>
        <p:txBody>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Certain features are not available</a:t>
            </a:r>
          </a:p>
          <a:p>
            <a:pPr lvl="1"/>
            <a:r>
              <a:rPr lang="en-US" sz="1200" dirty="0"/>
              <a:t>Android Widgets</a:t>
            </a:r>
          </a:p>
          <a:p>
            <a:pPr lvl="1"/>
            <a:r>
              <a:rPr lang="en-US" sz="1200" dirty="0"/>
              <a:t>Some asynchronous scenarios</a:t>
            </a:r>
          </a:p>
          <a:p>
            <a:pPr lvl="1"/>
            <a:r>
              <a:rPr lang="en-US" sz="1200" dirty="0"/>
              <a:t>iOS Rich Push Notifications</a:t>
            </a:r>
          </a:p>
          <a:p>
            <a:pPr lvl="1"/>
            <a:r>
              <a:rPr lang="en-US" sz="1200" dirty="0"/>
              <a:t>SVG images</a:t>
            </a:r>
          </a:p>
          <a:p>
            <a:r>
              <a:rPr lang="en-US" sz="2100" dirty="0"/>
              <a:t>Generally geared around making the core app</a:t>
            </a:r>
          </a:p>
          <a:p>
            <a:pPr marL="171450" lvl="1">
              <a:spcBef>
                <a:spcPts val="750"/>
              </a:spcBef>
              <a:buSzPct val="115000"/>
              <a:buFont typeface="Franklin Gothic Book" panose="020B0503020102020204" pitchFamily="34" charset="0"/>
              <a:buChar char="»"/>
            </a:pPr>
            <a:r>
              <a:rPr lang="en-US" sz="1800" dirty="0"/>
              <a:t>Third party support may not be always be there</a:t>
            </a:r>
          </a:p>
          <a:p>
            <a:pPr marL="514350" lvl="2">
              <a:spcBef>
                <a:spcPts val="750"/>
              </a:spcBef>
              <a:buSzPct val="115000"/>
              <a:buFont typeface="Franklin Gothic Book" panose="020B0503020102020204" pitchFamily="34" charset="0"/>
              <a:buChar char="»"/>
            </a:pPr>
            <a:r>
              <a:rPr lang="en-US" sz="1500" dirty="0"/>
              <a:t>(for </a:t>
            </a:r>
            <a:r>
              <a:rPr lang="en-US" sz="1500" dirty="0"/>
              <a:t>example Azure App Services authorization)</a:t>
            </a:r>
          </a:p>
          <a:p>
            <a:endParaRPr lang="en-US" sz="2100" dirty="0"/>
          </a:p>
          <a:p>
            <a:endParaRPr lang="en-US" sz="2100" dirty="0"/>
          </a:p>
        </p:txBody>
      </p:sp>
      <p:pic>
        <p:nvPicPr>
          <p:cNvPr id="2" name="Picture 1"/>
          <p:cNvPicPr>
            <a:picLocks noChangeAspect="1"/>
          </p:cNvPicPr>
          <p:nvPr/>
        </p:nvPicPr>
        <p:blipFill>
          <a:blip r:embed="rId3"/>
          <a:stretch>
            <a:fillRect/>
          </a:stretch>
        </p:blipFill>
        <p:spPr>
          <a:xfrm>
            <a:off x="5420315" y="824809"/>
            <a:ext cx="3438525" cy="1229723"/>
          </a:xfrm>
          <a:prstGeom prst="rect">
            <a:avLst/>
          </a:prstGeom>
        </p:spPr>
      </p:pic>
      <p:pic>
        <p:nvPicPr>
          <p:cNvPr id="6" name="Picture 5"/>
          <p:cNvPicPr>
            <a:picLocks noChangeAspect="1"/>
          </p:cNvPicPr>
          <p:nvPr/>
        </p:nvPicPr>
        <p:blipFill>
          <a:blip r:embed="rId4"/>
          <a:stretch>
            <a:fillRect/>
          </a:stretch>
        </p:blipFill>
        <p:spPr>
          <a:xfrm>
            <a:off x="5420315" y="1765282"/>
            <a:ext cx="3427335" cy="1139843"/>
          </a:xfrm>
          <a:prstGeom prst="rect">
            <a:avLst/>
          </a:prstGeom>
        </p:spPr>
      </p:pic>
    </p:spTree>
    <p:extLst>
      <p:ext uri="{BB962C8B-B14F-4D97-AF65-F5344CB8AC3E}">
        <p14:creationId xmlns:p14="http://schemas.microsoft.com/office/powerpoint/2010/main" val="19172576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15929" y="1202094"/>
            <a:ext cx="4508178" cy="3249137"/>
          </a:xfrm>
          <a:prstGeom prst="rect">
            <a:avLst/>
          </a:prstGeom>
        </p:spPr>
      </p:pic>
      <p:sp>
        <p:nvSpPr>
          <p:cNvPr id="3" name="Title 2"/>
          <p:cNvSpPr>
            <a:spLocks noGrp="1"/>
          </p:cNvSpPr>
          <p:nvPr>
            <p:ph type="title"/>
          </p:nvPr>
        </p:nvSpPr>
        <p:spPr/>
        <p:txBody>
          <a:bodyPr/>
          <a:lstStyle/>
          <a:p>
            <a:r>
              <a:rPr lang="en-US" dirty="0" smtClean="0"/>
              <a:t>React Native Advantages</a:t>
            </a:r>
            <a:endParaRPr lang="en-US" dirty="0"/>
          </a:p>
        </p:txBody>
      </p:sp>
      <p:sp>
        <p:nvSpPr>
          <p:cNvPr id="4" name="Content Placeholder 1"/>
          <p:cNvSpPr txBox="1">
            <a:spLocks/>
          </p:cNvSpPr>
          <p:nvPr/>
        </p:nvSpPr>
        <p:spPr>
          <a:xfrm>
            <a:off x="289875" y="824808"/>
            <a:ext cx="5910900" cy="3493197"/>
          </a:xfrm>
          <a:prstGeom prst="rect">
            <a:avLst/>
          </a:prstGeom>
        </p:spPr>
        <p:txBody>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Deploy fixes without redeploying app</a:t>
            </a:r>
          </a:p>
          <a:p>
            <a:pPr lvl="1"/>
            <a:r>
              <a:rPr lang="en-US" sz="1800" dirty="0"/>
              <a:t>Care must be take with the iOS Store</a:t>
            </a:r>
          </a:p>
          <a:p>
            <a:r>
              <a:rPr lang="en-US" sz="2100" dirty="0"/>
              <a:t>Deploy test versions of the app to devices without an OSX machine (Expo)</a:t>
            </a:r>
          </a:p>
          <a:p>
            <a:r>
              <a:rPr lang="en-US" sz="2100" dirty="0"/>
              <a:t>Make code changes while running</a:t>
            </a:r>
          </a:p>
          <a:p>
            <a:r>
              <a:rPr lang="en-US" sz="2100" dirty="0"/>
              <a:t>Can run within a native application</a:t>
            </a:r>
          </a:p>
          <a:p>
            <a:r>
              <a:rPr lang="en-US" sz="2100" dirty="0"/>
              <a:t>Code and UX sharing</a:t>
            </a:r>
          </a:p>
          <a:p>
            <a:endParaRPr lang="en-US" sz="2100" dirty="0"/>
          </a:p>
          <a:p>
            <a:endParaRPr lang="en-US" sz="2100" dirty="0"/>
          </a:p>
        </p:txBody>
      </p:sp>
    </p:spTree>
    <p:extLst>
      <p:ext uri="{BB962C8B-B14F-4D97-AF65-F5344CB8AC3E}">
        <p14:creationId xmlns:p14="http://schemas.microsoft.com/office/powerpoint/2010/main" val="8574660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UI</a:t>
            </a:r>
            <a:endParaRPr lang="en-US" dirty="0"/>
          </a:p>
        </p:txBody>
      </p:sp>
      <p:pic>
        <p:nvPicPr>
          <p:cNvPr id="4" name="Picture 3"/>
          <p:cNvPicPr>
            <a:picLocks noChangeAspect="1"/>
          </p:cNvPicPr>
          <p:nvPr/>
        </p:nvPicPr>
        <p:blipFill rotWithShape="1">
          <a:blip r:embed="rId2"/>
          <a:srcRect t="4365"/>
          <a:stretch/>
        </p:blipFill>
        <p:spPr>
          <a:xfrm>
            <a:off x="6802678" y="931653"/>
            <a:ext cx="1873721" cy="333195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356" y="931653"/>
            <a:ext cx="1877648" cy="3331953"/>
          </a:xfrm>
          <a:prstGeom prst="rect">
            <a:avLst/>
          </a:prstGeom>
        </p:spPr>
      </p:pic>
      <p:sp>
        <p:nvSpPr>
          <p:cNvPr id="7" name="Content Placeholder 1"/>
          <p:cNvSpPr txBox="1">
            <a:spLocks/>
          </p:cNvSpPr>
          <p:nvPr/>
        </p:nvSpPr>
        <p:spPr>
          <a:xfrm>
            <a:off x="289875" y="824808"/>
            <a:ext cx="4284482" cy="3493197"/>
          </a:xfrm>
          <a:prstGeom prst="rect">
            <a:avLst/>
          </a:prstGeom>
        </p:spPr>
        <p:txBody>
          <a:bodyPr/>
          <a:lstStyle>
            <a:lvl1pPr marL="228600" indent="-228600" algn="l" defTabSz="914400" rtl="0" eaLnBrk="1" latinLnBrk="0" hangingPunct="1">
              <a:lnSpc>
                <a:spcPct val="90000"/>
              </a:lnSpc>
              <a:spcBef>
                <a:spcPts val="1000"/>
              </a:spcBef>
              <a:buClr>
                <a:schemeClr val="tx2"/>
              </a:buClr>
              <a:buSzPct val="115000"/>
              <a:buFont typeface="Franklin Gothic Book" panose="020B0503020102020204" pitchFamily="34" charset="0"/>
              <a:buChar char="»"/>
              <a:defRPr sz="280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Clr>
                <a:schemeClr val="tx2"/>
              </a:buClr>
              <a:buSzPct val="130000"/>
              <a:buFont typeface="Franklin Gothic Book" panose="020B0503020102020204" pitchFamily="34" charset="0"/>
              <a:buChar char="›"/>
              <a:defRPr sz="24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lnSpc>
                <a:spcPct val="90000"/>
              </a:lnSpc>
              <a:spcBef>
                <a:spcPts val="500"/>
              </a:spcBef>
              <a:buClr>
                <a:schemeClr val="tx2"/>
              </a:buClr>
              <a:buFont typeface="Franklin Gothic Book" panose="020B0503020102020204" pitchFamily="34" charset="0"/>
              <a:buChar char="−"/>
              <a:defRPr sz="20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8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One written in </a:t>
            </a:r>
            <a:r>
              <a:rPr lang="en-US" sz="2100" dirty="0" err="1"/>
              <a:t>Xcode</a:t>
            </a:r>
            <a:endParaRPr lang="en-US" sz="2100" dirty="0"/>
          </a:p>
          <a:p>
            <a:r>
              <a:rPr lang="en-US" sz="2100" dirty="0"/>
              <a:t>One using React Native</a:t>
            </a:r>
          </a:p>
          <a:p>
            <a:r>
              <a:rPr lang="en-US" sz="2100" dirty="0"/>
              <a:t>Which is which?</a:t>
            </a:r>
          </a:p>
          <a:p>
            <a:endParaRPr lang="en-US" sz="2100" dirty="0"/>
          </a:p>
          <a:p>
            <a:r>
              <a:rPr lang="en-US" sz="2100" dirty="0"/>
              <a:t>Tradeoffs: To be clear when hearing the term “pixel perfect” React Native may not deliver in complex scenarios</a:t>
            </a:r>
            <a:endParaRPr lang="en-US" sz="2100" dirty="0"/>
          </a:p>
          <a:p>
            <a:endParaRPr lang="en-US" sz="2100" dirty="0"/>
          </a:p>
          <a:p>
            <a:endParaRPr lang="en-US" sz="2100" dirty="0"/>
          </a:p>
        </p:txBody>
      </p:sp>
    </p:spTree>
    <p:extLst>
      <p:ext uri="{BB962C8B-B14F-4D97-AF65-F5344CB8AC3E}">
        <p14:creationId xmlns:p14="http://schemas.microsoft.com/office/powerpoint/2010/main" val="11750733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to Azure </a:t>
            </a:r>
          </a:p>
        </p:txBody>
      </p:sp>
      <p:sp>
        <p:nvSpPr>
          <p:cNvPr id="4" name="Rectangle 3"/>
          <p:cNvSpPr/>
          <p:nvPr/>
        </p:nvSpPr>
        <p:spPr>
          <a:xfrm>
            <a:off x="457200" y="1184670"/>
            <a:ext cx="4114800" cy="517920"/>
          </a:xfrm>
          <a:prstGeom prst="rect">
            <a:avLst/>
          </a:prstGeom>
          <a:solidFill>
            <a:srgbClr val="EC2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 direct React Native Support</a:t>
            </a:r>
            <a:endParaRPr lang="en-US" dirty="0"/>
          </a:p>
        </p:txBody>
      </p:sp>
      <p:sp>
        <p:nvSpPr>
          <p:cNvPr id="6" name="Rectangle 5"/>
          <p:cNvSpPr/>
          <p:nvPr/>
        </p:nvSpPr>
        <p:spPr>
          <a:xfrm>
            <a:off x="457199" y="1809750"/>
            <a:ext cx="4114799" cy="517920"/>
          </a:xfrm>
          <a:prstGeom prst="rect">
            <a:avLst/>
          </a:prstGeom>
          <a:solidFill>
            <a:srgbClr val="DB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Support via native libraries</a:t>
            </a:r>
            <a:endParaRPr lang="en-US" dirty="0"/>
          </a:p>
        </p:txBody>
      </p:sp>
      <p:sp>
        <p:nvSpPr>
          <p:cNvPr id="7" name="Rectangle 6"/>
          <p:cNvSpPr/>
          <p:nvPr/>
        </p:nvSpPr>
        <p:spPr>
          <a:xfrm>
            <a:off x="457199" y="2472087"/>
            <a:ext cx="4114800" cy="517920"/>
          </a:xfrm>
          <a:prstGeom prst="rect">
            <a:avLst/>
          </a:prstGeom>
          <a:solidFill>
            <a:srgbClr val="C41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 native modules in native code</a:t>
            </a:r>
            <a:endParaRPr lang="en-US" dirty="0"/>
          </a:p>
        </p:txBody>
      </p:sp>
      <p:sp>
        <p:nvSpPr>
          <p:cNvPr id="8" name="Rectangle 7"/>
          <p:cNvSpPr/>
          <p:nvPr/>
        </p:nvSpPr>
        <p:spPr>
          <a:xfrm>
            <a:off x="457199" y="3111447"/>
            <a:ext cx="4114799" cy="517920"/>
          </a:xfrm>
          <a:prstGeom prst="rect">
            <a:avLst/>
          </a:prstGeom>
          <a:solidFill>
            <a:srgbClr val="AF1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Need to normalize interface</a:t>
            </a:r>
            <a:endParaRPr lang="en-US" dirty="0"/>
          </a:p>
        </p:txBody>
      </p:sp>
      <p:pic>
        <p:nvPicPr>
          <p:cNvPr id="9" name="Picture 8"/>
          <p:cNvPicPr>
            <a:picLocks noChangeAspect="1"/>
          </p:cNvPicPr>
          <p:nvPr/>
        </p:nvPicPr>
        <p:blipFill>
          <a:blip r:embed="rId2"/>
          <a:stretch>
            <a:fillRect/>
          </a:stretch>
        </p:blipFill>
        <p:spPr>
          <a:xfrm>
            <a:off x="4876800" y="1184670"/>
            <a:ext cx="4038600" cy="1141128"/>
          </a:xfrm>
          <a:prstGeom prst="rect">
            <a:avLst/>
          </a:prstGeom>
        </p:spPr>
      </p:pic>
    </p:spTree>
    <p:extLst>
      <p:ext uri="{BB962C8B-B14F-4D97-AF65-F5344CB8AC3E}">
        <p14:creationId xmlns:p14="http://schemas.microsoft.com/office/powerpoint/2010/main" val="15029790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a:t>
            </a:r>
            <a:endParaRPr lang="en-US" dirty="0"/>
          </a:p>
        </p:txBody>
      </p:sp>
      <p:sp>
        <p:nvSpPr>
          <p:cNvPr id="4" name="Rectangle 3"/>
          <p:cNvSpPr/>
          <p:nvPr/>
        </p:nvSpPr>
        <p:spPr>
          <a:xfrm>
            <a:off x="457200" y="1184670"/>
            <a:ext cx="8229600" cy="517920"/>
          </a:xfrm>
          <a:prstGeom prst="rect">
            <a:avLst/>
          </a:prstGeom>
          <a:solidFill>
            <a:srgbClr val="EC2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Cost Primary Driver</a:t>
            </a:r>
            <a:endParaRPr lang="en-US" dirty="0"/>
          </a:p>
        </p:txBody>
      </p:sp>
      <p:sp>
        <p:nvSpPr>
          <p:cNvPr id="5" name="Rectangle 4"/>
          <p:cNvSpPr/>
          <p:nvPr/>
        </p:nvSpPr>
        <p:spPr>
          <a:xfrm>
            <a:off x="457200" y="1809750"/>
            <a:ext cx="8229598" cy="517920"/>
          </a:xfrm>
          <a:prstGeom prst="rect">
            <a:avLst/>
          </a:prstGeom>
          <a:solidFill>
            <a:srgbClr val="DB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Need a native UI but are willing to live within box</a:t>
            </a:r>
            <a:endParaRPr lang="en-US" dirty="0"/>
          </a:p>
        </p:txBody>
      </p:sp>
      <p:sp>
        <p:nvSpPr>
          <p:cNvPr id="6" name="Rectangle 5"/>
          <p:cNvSpPr/>
          <p:nvPr/>
        </p:nvSpPr>
        <p:spPr>
          <a:xfrm>
            <a:off x="457199" y="2434158"/>
            <a:ext cx="8229600" cy="517920"/>
          </a:xfrm>
          <a:prstGeom prst="rect">
            <a:avLst/>
          </a:prstGeom>
          <a:solidFill>
            <a:srgbClr val="C41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Need good but not pixel perfect UI</a:t>
            </a:r>
            <a:endParaRPr lang="en-US" dirty="0"/>
          </a:p>
        </p:txBody>
      </p:sp>
      <p:sp>
        <p:nvSpPr>
          <p:cNvPr id="7" name="Rectangle 6"/>
          <p:cNvSpPr/>
          <p:nvPr/>
        </p:nvSpPr>
        <p:spPr>
          <a:xfrm>
            <a:off x="457199" y="3059238"/>
            <a:ext cx="8229598" cy="517920"/>
          </a:xfrm>
          <a:prstGeom prst="rect">
            <a:avLst/>
          </a:prstGeom>
          <a:solidFill>
            <a:srgbClr val="AF1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Need good but not </a:t>
            </a:r>
            <a:r>
              <a:rPr lang="en-US" dirty="0" smtClean="0"/>
              <a:t>native performance</a:t>
            </a:r>
            <a:endParaRPr lang="en-US" dirty="0"/>
          </a:p>
        </p:txBody>
      </p:sp>
      <p:sp>
        <p:nvSpPr>
          <p:cNvPr id="8" name="Rectangle 7"/>
          <p:cNvSpPr/>
          <p:nvPr/>
        </p:nvSpPr>
        <p:spPr>
          <a:xfrm>
            <a:off x="457199" y="3725432"/>
            <a:ext cx="8229597" cy="517920"/>
          </a:xfrm>
          <a:prstGeom prst="rect">
            <a:avLst/>
          </a:prstGeom>
          <a:solidFill>
            <a:srgbClr val="AF1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Writing for multiple platforms</a:t>
            </a:r>
            <a:endParaRPr lang="en-US" dirty="0"/>
          </a:p>
        </p:txBody>
      </p:sp>
    </p:spTree>
    <p:extLst>
      <p:ext uri="{BB962C8B-B14F-4D97-AF65-F5344CB8AC3E}">
        <p14:creationId xmlns:p14="http://schemas.microsoft.com/office/powerpoint/2010/main" val="1865716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Conclusion</a:t>
            </a:r>
          </a:p>
        </p:txBody>
      </p:sp>
      <p:sp>
        <p:nvSpPr>
          <p:cNvPr id="5" name="Rectangle 4"/>
          <p:cNvSpPr/>
          <p:nvPr/>
        </p:nvSpPr>
        <p:spPr>
          <a:xfrm>
            <a:off x="228600" y="1213319"/>
            <a:ext cx="5867400" cy="517920"/>
          </a:xfrm>
          <a:prstGeom prst="rect">
            <a:avLst/>
          </a:prstGeom>
          <a:solidFill>
            <a:srgbClr val="EC2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Fast way </a:t>
            </a:r>
            <a:r>
              <a:rPr lang="en-US" dirty="0" smtClean="0"/>
              <a:t>to Create X-Platform Apps</a:t>
            </a:r>
          </a:p>
        </p:txBody>
      </p:sp>
      <p:sp>
        <p:nvSpPr>
          <p:cNvPr id="6" name="Rectangle 5"/>
          <p:cNvSpPr/>
          <p:nvPr/>
        </p:nvSpPr>
        <p:spPr>
          <a:xfrm>
            <a:off x="228600" y="1879513"/>
            <a:ext cx="5867400" cy="517920"/>
          </a:xfrm>
          <a:prstGeom prst="rect">
            <a:avLst/>
          </a:prstGeom>
          <a:solidFill>
            <a:srgbClr val="DB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UI Compromises</a:t>
            </a:r>
            <a:endParaRPr lang="en-US" dirty="0"/>
          </a:p>
        </p:txBody>
      </p:sp>
      <p:sp>
        <p:nvSpPr>
          <p:cNvPr id="7" name="Rectangle 6"/>
          <p:cNvSpPr/>
          <p:nvPr/>
        </p:nvSpPr>
        <p:spPr>
          <a:xfrm>
            <a:off x="228600" y="2545707"/>
            <a:ext cx="5867400" cy="517920"/>
          </a:xfrm>
          <a:prstGeom prst="rect">
            <a:avLst/>
          </a:prstGeom>
          <a:solidFill>
            <a:srgbClr val="C41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Need to know native languages on occasion</a:t>
            </a:r>
            <a:endParaRPr lang="en-US" dirty="0"/>
          </a:p>
        </p:txBody>
      </p:sp>
      <p:sp>
        <p:nvSpPr>
          <p:cNvPr id="9" name="Rectangle 8"/>
          <p:cNvSpPr/>
          <p:nvPr/>
        </p:nvSpPr>
        <p:spPr>
          <a:xfrm>
            <a:off x="228600" y="3211901"/>
            <a:ext cx="5867400" cy="517920"/>
          </a:xfrm>
          <a:prstGeom prst="rect">
            <a:avLst/>
          </a:prstGeom>
          <a:solidFill>
            <a:srgbClr val="AF1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Performance Compromises </a:t>
            </a:r>
            <a:endParaRPr lang="en-US" dirty="0"/>
          </a:p>
        </p:txBody>
      </p:sp>
      <p:pic>
        <p:nvPicPr>
          <p:cNvPr id="11" name="Picture 10"/>
          <p:cNvPicPr>
            <a:picLocks noChangeAspect="1"/>
          </p:cNvPicPr>
          <p:nvPr/>
        </p:nvPicPr>
        <p:blipFill>
          <a:blip r:embed="rId2"/>
          <a:stretch>
            <a:fillRect/>
          </a:stretch>
        </p:blipFill>
        <p:spPr>
          <a:xfrm>
            <a:off x="6214594" y="1213319"/>
            <a:ext cx="2929406" cy="2473720"/>
          </a:xfrm>
          <a:prstGeom prst="rect">
            <a:avLst/>
          </a:prstGeom>
        </p:spPr>
      </p:pic>
    </p:spTree>
    <p:extLst>
      <p:ext uri="{BB962C8B-B14F-4D97-AF65-F5344CB8AC3E}">
        <p14:creationId xmlns:p14="http://schemas.microsoft.com/office/powerpoint/2010/main" val="16854435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Questions?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1045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Mobile Tasks Source Code</a:t>
            </a:r>
          </a:p>
        </p:txBody>
      </p:sp>
      <p:sp>
        <p:nvSpPr>
          <p:cNvPr id="4" name="Rectangle 3"/>
          <p:cNvSpPr/>
          <p:nvPr/>
        </p:nvSpPr>
        <p:spPr>
          <a:xfrm>
            <a:off x="457200" y="1885950"/>
            <a:ext cx="8229600" cy="517920"/>
          </a:xfrm>
          <a:prstGeom prst="rect">
            <a:avLst/>
          </a:prstGeom>
          <a:solidFill>
            <a:srgbClr val="EC2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GitHub</a:t>
            </a:r>
            <a:endParaRPr lang="en-US" dirty="0"/>
          </a:p>
        </p:txBody>
      </p:sp>
      <p:sp>
        <p:nvSpPr>
          <p:cNvPr id="5" name="Rectangle 4"/>
          <p:cNvSpPr/>
          <p:nvPr/>
        </p:nvSpPr>
        <p:spPr>
          <a:xfrm>
            <a:off x="457200" y="2552144"/>
            <a:ext cx="8229600" cy="517920"/>
          </a:xfrm>
          <a:prstGeom prst="rect">
            <a:avLst/>
          </a:prstGeom>
          <a:solidFill>
            <a:srgbClr val="DB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https://</a:t>
            </a:r>
            <a:r>
              <a:rPr lang="en-US" dirty="0" err="1"/>
              <a:t>github.com</a:t>
            </a:r>
            <a:r>
              <a:rPr lang="en-US" dirty="0"/>
              <a:t>/</a:t>
            </a:r>
            <a:r>
              <a:rPr lang="en-US" dirty="0" err="1"/>
              <a:t>brentedwards</a:t>
            </a:r>
            <a:r>
              <a:rPr lang="en-US" dirty="0"/>
              <a:t>/</a:t>
            </a:r>
            <a:r>
              <a:rPr lang="en-US" dirty="0" err="1"/>
              <a:t>MobileTasks</a:t>
            </a:r>
            <a:endParaRPr lang="en-US" dirty="0"/>
          </a:p>
        </p:txBody>
      </p:sp>
    </p:spTree>
    <p:extLst>
      <p:ext uri="{BB962C8B-B14F-4D97-AF65-F5344CB8AC3E}">
        <p14:creationId xmlns:p14="http://schemas.microsoft.com/office/powerpoint/2010/main" val="14000489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31445"/>
            <a:ext cx="9144000" cy="4362019"/>
          </a:xfrm>
          <a:prstGeom prst="rect">
            <a:avLst/>
          </a:prstGeom>
        </p:spPr>
      </p:pic>
      <p:sp>
        <p:nvSpPr>
          <p:cNvPr id="2" name="Title 1"/>
          <p:cNvSpPr>
            <a:spLocks noGrp="1"/>
          </p:cNvSpPr>
          <p:nvPr>
            <p:ph type="title"/>
          </p:nvPr>
        </p:nvSpPr>
        <p:spPr>
          <a:xfrm>
            <a:off x="827584" y="3075806"/>
            <a:ext cx="7772400" cy="1021556"/>
          </a:xfrm>
        </p:spPr>
        <p:txBody>
          <a:bodyPr>
            <a:noAutofit/>
          </a:bodyPr>
          <a:lstStyle/>
          <a:p>
            <a:r>
              <a:rPr lang="en-US" sz="4400" dirty="0" smtClean="0">
                <a:solidFill>
                  <a:schemeClr val="bg1"/>
                </a:solidFill>
              </a:rPr>
              <a:t>What is REACT Native </a:t>
            </a:r>
            <a:r>
              <a:rPr lang="en-US" sz="4400" dirty="0">
                <a:solidFill>
                  <a:schemeClr val="bg1"/>
                </a:solidFill>
              </a:rPr>
              <a:t>Development?</a:t>
            </a:r>
          </a:p>
        </p:txBody>
      </p:sp>
    </p:spTree>
    <p:extLst>
      <p:ext uri="{BB962C8B-B14F-4D97-AF65-F5344CB8AC3E}">
        <p14:creationId xmlns:p14="http://schemas.microsoft.com/office/powerpoint/2010/main" val="6449539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React Native </a:t>
            </a:r>
            <a:r>
              <a:rPr lang="en-US" dirty="0"/>
              <a:t>History</a:t>
            </a:r>
          </a:p>
        </p:txBody>
      </p:sp>
      <p:sp>
        <p:nvSpPr>
          <p:cNvPr id="4" name="Rectangle 3"/>
          <p:cNvSpPr/>
          <p:nvPr/>
        </p:nvSpPr>
        <p:spPr>
          <a:xfrm>
            <a:off x="210065" y="1157907"/>
            <a:ext cx="5885935" cy="517920"/>
          </a:xfrm>
          <a:prstGeom prst="rect">
            <a:avLst/>
          </a:prstGeom>
          <a:solidFill>
            <a:srgbClr val="EC2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First public Preview Jan 2015</a:t>
            </a:r>
            <a:endParaRPr lang="en-US" dirty="0"/>
          </a:p>
        </p:txBody>
      </p:sp>
      <p:sp>
        <p:nvSpPr>
          <p:cNvPr id="5" name="Rectangle 4"/>
          <p:cNvSpPr/>
          <p:nvPr/>
        </p:nvSpPr>
        <p:spPr>
          <a:xfrm>
            <a:off x="228600" y="1809364"/>
            <a:ext cx="5867400" cy="517920"/>
          </a:xfrm>
          <a:prstGeom prst="rect">
            <a:avLst/>
          </a:prstGeom>
          <a:solidFill>
            <a:srgbClr val="DB2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Made Open Source March 2015 ***</a:t>
            </a:r>
            <a:endParaRPr lang="en-US" dirty="0"/>
          </a:p>
        </p:txBody>
      </p:sp>
      <p:sp>
        <p:nvSpPr>
          <p:cNvPr id="6" name="Rectangle 5"/>
          <p:cNvSpPr/>
          <p:nvPr/>
        </p:nvSpPr>
        <p:spPr>
          <a:xfrm>
            <a:off x="228600" y="2476616"/>
            <a:ext cx="5867400" cy="517920"/>
          </a:xfrm>
          <a:prstGeom prst="rect">
            <a:avLst/>
          </a:prstGeom>
          <a:solidFill>
            <a:srgbClr val="C41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Open source UI toolkit released Sep 2016</a:t>
            </a:r>
            <a:endParaRPr lang="en-US" dirty="0"/>
          </a:p>
        </p:txBody>
      </p:sp>
      <p:sp>
        <p:nvSpPr>
          <p:cNvPr id="7" name="Rectangle 6"/>
          <p:cNvSpPr/>
          <p:nvPr/>
        </p:nvSpPr>
        <p:spPr>
          <a:xfrm>
            <a:off x="228600" y="3140236"/>
            <a:ext cx="5867400" cy="517920"/>
          </a:xfrm>
          <a:prstGeom prst="rect">
            <a:avLst/>
          </a:prstGeom>
          <a:solidFill>
            <a:srgbClr val="AF1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0.49 released Sep 2017</a:t>
            </a:r>
            <a:endParaRPr lang="en-US" dirty="0"/>
          </a:p>
        </p:txBody>
      </p:sp>
      <p:pic>
        <p:nvPicPr>
          <p:cNvPr id="3" name="Picture 2"/>
          <p:cNvPicPr>
            <a:picLocks noChangeAspect="1"/>
          </p:cNvPicPr>
          <p:nvPr/>
        </p:nvPicPr>
        <p:blipFill>
          <a:blip r:embed="rId3"/>
          <a:stretch>
            <a:fillRect/>
          </a:stretch>
        </p:blipFill>
        <p:spPr>
          <a:xfrm>
            <a:off x="6324600" y="1157907"/>
            <a:ext cx="2589702" cy="1732421"/>
          </a:xfrm>
          <a:prstGeom prst="rect">
            <a:avLst/>
          </a:prstGeom>
        </p:spPr>
      </p:pic>
    </p:spTree>
    <p:extLst>
      <p:ext uri="{BB962C8B-B14F-4D97-AF65-F5344CB8AC3E}">
        <p14:creationId xmlns:p14="http://schemas.microsoft.com/office/powerpoint/2010/main" val="13903821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12414" y="1998400"/>
            <a:ext cx="2546598" cy="2546598"/>
          </a:xfrm>
          <a:prstGeom prst="rect">
            <a:avLst/>
          </a:prstGeom>
        </p:spPr>
      </p:pic>
      <p:sp>
        <p:nvSpPr>
          <p:cNvPr id="2" name="Title 1"/>
          <p:cNvSpPr>
            <a:spLocks noGrp="1"/>
          </p:cNvSpPr>
          <p:nvPr>
            <p:ph type="title"/>
          </p:nvPr>
        </p:nvSpPr>
        <p:spPr/>
        <p:txBody>
          <a:bodyPr/>
          <a:lstStyle/>
          <a:p>
            <a:r>
              <a:rPr lang="en-US" dirty="0"/>
              <a:t>IDEs</a:t>
            </a:r>
          </a:p>
        </p:txBody>
      </p:sp>
      <p:pic>
        <p:nvPicPr>
          <p:cNvPr id="5" name="Picture 4"/>
          <p:cNvPicPr>
            <a:picLocks noChangeAspect="1"/>
          </p:cNvPicPr>
          <p:nvPr/>
        </p:nvPicPr>
        <p:blipFill>
          <a:blip r:embed="rId3"/>
          <a:stretch>
            <a:fillRect/>
          </a:stretch>
        </p:blipFill>
        <p:spPr>
          <a:xfrm>
            <a:off x="457200" y="1234584"/>
            <a:ext cx="3895344" cy="914400"/>
          </a:xfrm>
          <a:prstGeom prst="rect">
            <a:avLst/>
          </a:prstGeom>
        </p:spPr>
      </p:pic>
      <p:pic>
        <p:nvPicPr>
          <p:cNvPr id="6" name="Picture 5"/>
          <p:cNvPicPr>
            <a:picLocks noChangeAspect="1"/>
          </p:cNvPicPr>
          <p:nvPr/>
        </p:nvPicPr>
        <p:blipFill>
          <a:blip r:embed="rId4"/>
          <a:stretch>
            <a:fillRect/>
          </a:stretch>
        </p:blipFill>
        <p:spPr>
          <a:xfrm>
            <a:off x="7042150" y="191640"/>
            <a:ext cx="1752600" cy="1743177"/>
          </a:xfrm>
          <a:prstGeom prst="rect">
            <a:avLst/>
          </a:prstGeom>
        </p:spPr>
      </p:pic>
      <p:pic>
        <p:nvPicPr>
          <p:cNvPr id="8" name="Picture 7"/>
          <p:cNvPicPr>
            <a:picLocks noChangeAspect="1"/>
          </p:cNvPicPr>
          <p:nvPr/>
        </p:nvPicPr>
        <p:blipFill>
          <a:blip r:embed="rId5"/>
          <a:stretch>
            <a:fillRect/>
          </a:stretch>
        </p:blipFill>
        <p:spPr>
          <a:xfrm>
            <a:off x="4169406" y="563837"/>
            <a:ext cx="3116307" cy="173622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2847" y="2352957"/>
            <a:ext cx="2864525" cy="2148394"/>
          </a:xfrm>
          <a:prstGeom prst="rect">
            <a:avLst/>
          </a:prstGeom>
        </p:spPr>
      </p:pic>
    </p:spTree>
    <p:extLst>
      <p:ext uri="{BB962C8B-B14F-4D97-AF65-F5344CB8AC3E}">
        <p14:creationId xmlns:p14="http://schemas.microsoft.com/office/powerpoint/2010/main" val="138329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056" y="0"/>
            <a:ext cx="8172400" cy="4598576"/>
          </a:xfrm>
          <a:prstGeom prst="rect">
            <a:avLst/>
          </a:prstGeom>
        </p:spPr>
      </p:pic>
    </p:spTree>
    <p:extLst>
      <p:ext uri="{BB962C8B-B14F-4D97-AF65-F5344CB8AC3E}">
        <p14:creationId xmlns:p14="http://schemas.microsoft.com/office/powerpoint/2010/main" val="4528852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35366" y="1090912"/>
            <a:ext cx="6108634" cy="3435072"/>
          </a:xfrm>
          <a:prstGeom prst="rect">
            <a:avLst/>
          </a:prstGeom>
        </p:spPr>
      </p:pic>
      <p:sp>
        <p:nvSpPr>
          <p:cNvPr id="2" name="Title 1"/>
          <p:cNvSpPr>
            <a:spLocks noGrp="1"/>
          </p:cNvSpPr>
          <p:nvPr>
            <p:ph type="title"/>
          </p:nvPr>
        </p:nvSpPr>
        <p:spPr>
          <a:xfrm>
            <a:off x="609600" y="205980"/>
            <a:ext cx="8229600" cy="857250"/>
          </a:xfrm>
        </p:spPr>
        <p:txBody>
          <a:bodyPr/>
          <a:lstStyle/>
          <a:p>
            <a:r>
              <a:rPr lang="en-US" dirty="0"/>
              <a:t>Supported Platforms?</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576" y="1313434"/>
            <a:ext cx="1656184" cy="165618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358" y="3219822"/>
            <a:ext cx="2448620" cy="1066170"/>
          </a:xfrm>
          <a:prstGeom prst="rect">
            <a:avLst/>
          </a:prstGeom>
        </p:spPr>
      </p:pic>
    </p:spTree>
    <p:extLst>
      <p:ext uri="{BB962C8B-B14F-4D97-AF65-F5344CB8AC3E}">
        <p14:creationId xmlns:p14="http://schemas.microsoft.com/office/powerpoint/2010/main" val="9607719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I need?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347614"/>
            <a:ext cx="2602632" cy="89090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81118" y="2154675"/>
            <a:ext cx="1560576" cy="117043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5936" y="2837160"/>
            <a:ext cx="2088232" cy="1606104"/>
          </a:xfrm>
          <a:prstGeom prst="rect">
            <a:avLst/>
          </a:prstGeom>
        </p:spPr>
      </p:pic>
      <p:pic>
        <p:nvPicPr>
          <p:cNvPr id="9" name="Picture 8"/>
          <p:cNvPicPr>
            <a:picLocks noChangeAspect="1"/>
          </p:cNvPicPr>
          <p:nvPr/>
        </p:nvPicPr>
        <p:blipFill>
          <a:blip r:embed="rId6"/>
          <a:stretch>
            <a:fillRect/>
          </a:stretch>
        </p:blipFill>
        <p:spPr>
          <a:xfrm>
            <a:off x="595784" y="2522900"/>
            <a:ext cx="2546598" cy="2546598"/>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5936" y="1035390"/>
            <a:ext cx="2096440" cy="1572330"/>
          </a:xfrm>
          <a:prstGeom prst="rect">
            <a:avLst/>
          </a:prstGeom>
        </p:spPr>
      </p:pic>
    </p:spTree>
    <p:extLst>
      <p:ext uri="{BB962C8B-B14F-4D97-AF65-F5344CB8AC3E}">
        <p14:creationId xmlns:p14="http://schemas.microsoft.com/office/powerpoint/2010/main" val="28725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isual Studio Live! New York 2015">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ive! 360 2016">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3417</TotalTime>
  <Words>1165</Words>
  <Application>Microsoft Macintosh PowerPoint</Application>
  <PresentationFormat>On-screen Show (16:9)</PresentationFormat>
  <Paragraphs>186</Paragraphs>
  <Slides>26</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 Bold</vt:lpstr>
      <vt:lpstr>Calibri</vt:lpstr>
      <vt:lpstr>Franklin Gothic Book</vt:lpstr>
      <vt:lpstr>Franklin Gothic Medium Cond</vt:lpstr>
      <vt:lpstr>Mangal</vt:lpstr>
      <vt:lpstr>ＭＳ Ｐゴシック</vt:lpstr>
      <vt:lpstr>Times New Roman</vt:lpstr>
      <vt:lpstr>Arial</vt:lpstr>
      <vt:lpstr>Visual Studio Live! New York 2015</vt:lpstr>
      <vt:lpstr>Live! 360 2016</vt:lpstr>
      <vt:lpstr>PowerPoint Presentation</vt:lpstr>
      <vt:lpstr>Kevin Ford</vt:lpstr>
      <vt:lpstr>Mobile Tasks Source Code</vt:lpstr>
      <vt:lpstr>What is REACT Native Development?</vt:lpstr>
      <vt:lpstr>React Native History</vt:lpstr>
      <vt:lpstr>IDEs</vt:lpstr>
      <vt:lpstr>PowerPoint Presentation</vt:lpstr>
      <vt:lpstr>Supported Platforms?</vt:lpstr>
      <vt:lpstr>What do I need?</vt:lpstr>
      <vt:lpstr>Emulator Options - Android</vt:lpstr>
      <vt:lpstr>iOS</vt:lpstr>
      <vt:lpstr>Preview Version</vt:lpstr>
      <vt:lpstr>How does the UI work?</vt:lpstr>
      <vt:lpstr>What is Really Shared?</vt:lpstr>
      <vt:lpstr>What is a ‘Native Module’ </vt:lpstr>
      <vt:lpstr>Can Code be Shared with Website?</vt:lpstr>
      <vt:lpstr>Code Sharing</vt:lpstr>
      <vt:lpstr>Performance Considerations with React Native</vt:lpstr>
      <vt:lpstr>Community Support – Stack Overflow</vt:lpstr>
      <vt:lpstr>React Native Limitations</vt:lpstr>
      <vt:lpstr>React Native Advantages</vt:lpstr>
      <vt:lpstr>The UI</vt:lpstr>
      <vt:lpstr>Connecting to Azure </vt:lpstr>
      <vt:lpstr>When to Use</vt:lpstr>
      <vt:lpstr>Conclusion</vt:lpstr>
      <vt:lpstr>Questions?</vt:lpstr>
    </vt:vector>
  </TitlesOfParts>
  <Company>1105 Media Inc.</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Brent Sutton</dc:creator>
  <cp:lastModifiedBy>Kevin E. Ford</cp:lastModifiedBy>
  <cp:revision>138</cp:revision>
  <dcterms:created xsi:type="dcterms:W3CDTF">2012-12-07T00:48:42Z</dcterms:created>
  <dcterms:modified xsi:type="dcterms:W3CDTF">2017-10-19T23:59:11Z</dcterms:modified>
</cp:coreProperties>
</file>